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4"/>
  </p:notesMasterIdLst>
  <p:handoutMasterIdLst>
    <p:handoutMasterId r:id="rId15"/>
  </p:handoutMasterIdLst>
  <p:sldIdLst>
    <p:sldId id="262" r:id="rId5"/>
    <p:sldId id="312" r:id="rId6"/>
    <p:sldId id="306" r:id="rId7"/>
    <p:sldId id="301" r:id="rId8"/>
    <p:sldId id="311" r:id="rId9"/>
    <p:sldId id="308" r:id="rId10"/>
    <p:sldId id="310" r:id="rId11"/>
    <p:sldId id="272" r:id="rId12"/>
    <p:sldId id="300" r:id="rId1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ob Tobias" initials="JT" lastIdx="1" clrIdx="0">
    <p:extLst>
      <p:ext uri="{19B8F6BF-5375-455C-9EA6-DF929625EA0E}">
        <p15:presenceInfo xmlns:p15="http://schemas.microsoft.com/office/powerpoint/2012/main" userId="S::t.jakob@bfu.ch::6edbea8e-ef0f-4f3b-b0c5-a8afa6ec11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1DB9AE-1102-4EB4-9DCB-54A139D42F49}" v="1" dt="2023-05-04T12:18:29.449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8" autoAdjust="0"/>
    <p:restoredTop sz="94383" autoAdjust="0"/>
  </p:normalViewPr>
  <p:slideViewPr>
    <p:cSldViewPr showGuides="1">
      <p:cViewPr varScale="1">
        <p:scale>
          <a:sx n="96" d="100"/>
          <a:sy n="96" d="100"/>
        </p:scale>
        <p:origin x="57" y="2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64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1713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17589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7964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92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5563" y="1314450"/>
            <a:ext cx="6640512" cy="3735388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790" y="5758038"/>
            <a:ext cx="5354366" cy="412777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783877" y="9970676"/>
            <a:ext cx="1344188" cy="404170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677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G5iBmeUeN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https://youtu.be/0qDTwJMh-gw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Stand-</a:t>
            </a:r>
            <a:r>
              <a:rPr lang="de-DE" dirty="0" err="1"/>
              <a:t>up</a:t>
            </a:r>
            <a:r>
              <a:rPr lang="de-DE" dirty="0"/>
              <a:t>-Paddeln mit Köpfchen</a:t>
            </a:r>
            <a:r>
              <a:rPr lang="de-CH" dirty="0"/>
              <a:t>.</a:t>
            </a:r>
            <a:endParaRPr lang="de-CH" i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4A7D368-5C0F-B766-CE79-0693D29AB0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Firma, Anlass,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Vorname 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A5F7B4C-340E-CD3B-587F-06D2DFA5CE2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pPr fontAlgn="base">
              <a:lnSpc>
                <a:spcPct val="100000"/>
              </a:lnSpc>
              <a:spcAft>
                <a:spcPts val="0"/>
              </a:spcAft>
            </a:pPr>
            <a:r>
              <a:rPr lang="de-CH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Training, Entspannung, neue Perspektive vom Wasser aus: Stand-</a:t>
            </a:r>
            <a:r>
              <a:rPr lang="de-CH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up</a:t>
            </a:r>
            <a:r>
              <a:rPr lang="de-CH" dirty="0"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-</a:t>
            </a:r>
            <a:r>
              <a:rPr lang="de-CH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Paddling</a:t>
            </a:r>
            <a:r>
              <a:rPr lang="de-CH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ist auch auf Schweizer Gewässern heimisch geworden. </a:t>
            </a:r>
          </a:p>
          <a:p>
            <a:pPr fontAlgn="base">
              <a:lnSpc>
                <a:spcPct val="100000"/>
              </a:lnSpc>
              <a:spcAft>
                <a:spcPts val="0"/>
              </a:spcAft>
            </a:pPr>
            <a:endParaRPr lang="de-CH" dirty="0"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fontAlgn="base">
              <a:lnSpc>
                <a:spcPct val="100000"/>
              </a:lnSpc>
              <a:spcAft>
                <a:spcPts val="0"/>
              </a:spcAft>
            </a:pPr>
            <a:r>
              <a:rPr lang="de-CH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Allerdings sieht die Sportart einfacher aus, als sie ist. Gefahr lauert vor allem beim Sturz ins kalte Wasser, bei Gegenwind und bei starker Strömung.</a:t>
            </a:r>
          </a:p>
          <a:p>
            <a:endParaRPr lang="de-CH" dirty="0"/>
          </a:p>
        </p:txBody>
      </p:sp>
      <p:pic>
        <p:nvPicPr>
          <p:cNvPr id="9" name="Bildplatzhalter 8" descr="Ein Bild, das Wasser, draußen, Sport, See enthält.&#10;&#10;Automatisch generierte Beschreibung">
            <a:extLst>
              <a:ext uri="{FF2B5EF4-FFF2-40B4-BE49-F238E27FC236}">
                <a16:creationId xmlns:a16="http://schemas.microsoft.com/office/drawing/2014/main" id="{6BFA3631-F11A-CCFF-14AC-AD9AD73C7D0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6" b="21236"/>
          <a:stretch>
            <a:fillRect/>
          </a:stretch>
        </p:blipFill>
        <p:spPr/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D4CA12-56D3-EDDA-90EF-424DF364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A854695-C4C9-9C70-FC50-64790B116D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Bildquelle: Getty Images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1566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6" y="1340769"/>
            <a:ext cx="5688509" cy="4896520"/>
          </a:xfrm>
        </p:spPr>
        <p:txBody>
          <a:bodyPr/>
          <a:lstStyle/>
          <a:p>
            <a:pPr lvl="1"/>
            <a:r>
              <a:rPr lang="de-CH" sz="2200" dirty="0"/>
              <a:t>Einführungskurs besuchen.</a:t>
            </a:r>
          </a:p>
          <a:p>
            <a:pPr lvl="1"/>
            <a:r>
              <a:rPr lang="de-CH" sz="2200" dirty="0"/>
              <a:t>SUP-Tour gut planen.</a:t>
            </a:r>
          </a:p>
          <a:p>
            <a:pPr lvl="1"/>
            <a:r>
              <a:rPr lang="de-CH" sz="2200" dirty="0"/>
              <a:t>Wetterbedingungen abklären.</a:t>
            </a:r>
          </a:p>
          <a:p>
            <a:pPr lvl="1"/>
            <a:r>
              <a:rPr lang="de-CH" sz="2200" dirty="0"/>
              <a:t>Nicht alleine paddeln.</a:t>
            </a:r>
          </a:p>
          <a:p>
            <a:pPr lvl="1"/>
            <a:r>
              <a:rPr lang="de-CH" sz="2200" dirty="0"/>
              <a:t>Jemanden über die geplante Strecke informieren.</a:t>
            </a:r>
          </a:p>
          <a:p>
            <a:pPr marL="273050" lvl="1" indent="-273050">
              <a:buNone/>
            </a:pPr>
            <a:endParaRPr lang="de-CH" sz="2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5191775-09BA-4D9F-A499-E8DE9E95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Gut vorbereitet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DA6BCB5-3FB7-45D0-852C-76C0F57034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Bildquelle: </a:t>
            </a:r>
            <a:r>
              <a:rPr lang="de-CH" dirty="0" err="1"/>
              <a:t>Gettyimages</a:t>
            </a:r>
            <a:endParaRPr lang="de-CH" dirty="0"/>
          </a:p>
        </p:txBody>
      </p:sp>
      <p:pic>
        <p:nvPicPr>
          <p:cNvPr id="9" name="Bildplatzhalter 8" descr="Ein Bild, das Boden, draußen, Natur enthält.&#10;&#10;Automatisch generierte Beschreibung">
            <a:extLst>
              <a:ext uri="{FF2B5EF4-FFF2-40B4-BE49-F238E27FC236}">
                <a16:creationId xmlns:a16="http://schemas.microsoft.com/office/drawing/2014/main" id="{B160F58C-8610-3613-38DF-FC7B84864E3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r="11352"/>
          <a:stretch>
            <a:fillRect/>
          </a:stretch>
        </p:blipFill>
        <p:spPr/>
      </p:pic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519F7D5E-5779-BAFE-81B0-6982CC7C8995}"/>
              </a:ext>
            </a:extLst>
          </p:cNvPr>
          <p:cNvSpPr txBox="1">
            <a:spLocks/>
          </p:cNvSpPr>
          <p:nvPr/>
        </p:nvSpPr>
        <p:spPr>
          <a:xfrm>
            <a:off x="335360" y="6048946"/>
            <a:ext cx="5328643" cy="2603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Bildquelle: Getty Images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0648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Gut ausgerüstet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b="0" i="0" dirty="0">
                <a:solidFill>
                  <a:srgbClr val="333333"/>
                </a:solidFill>
                <a:effectLst/>
                <a:latin typeface="BFU Suisse Regular"/>
              </a:rPr>
              <a:t>Passende Rettungs- oder Schwimmweste</a:t>
            </a:r>
          </a:p>
          <a:p>
            <a:pPr lvl="1"/>
            <a:r>
              <a:rPr lang="de-DE" dirty="0">
                <a:solidFill>
                  <a:srgbClr val="333333"/>
                </a:solidFill>
                <a:latin typeface="BFU Suisse Regular"/>
              </a:rPr>
              <a:t>Dem Wetter angepasste Bekleidung (z. B. Neoprenanzug bei Kälte)</a:t>
            </a:r>
            <a:endParaRPr lang="de-DE" b="0" i="0" dirty="0">
              <a:solidFill>
                <a:srgbClr val="333333"/>
              </a:solidFill>
              <a:effectLst/>
              <a:latin typeface="BFU Suisse Regular"/>
            </a:endParaRPr>
          </a:p>
          <a:p>
            <a:pPr lvl="1"/>
            <a:r>
              <a:rPr lang="de-CH" dirty="0"/>
              <a:t>Ausreichend Getränke</a:t>
            </a:r>
          </a:p>
          <a:p>
            <a:pPr lvl="1"/>
            <a:r>
              <a:rPr lang="de-CH" dirty="0"/>
              <a:t>Sonnenschutz</a:t>
            </a:r>
          </a:p>
          <a:p>
            <a:pPr lvl="1"/>
            <a:r>
              <a:rPr lang="de-DE" dirty="0"/>
              <a:t>Handy (wasserdicht verpackt)</a:t>
            </a:r>
          </a:p>
          <a:p>
            <a:pPr marL="0" lvl="1" indent="0">
              <a:spcAft>
                <a:spcPts val="0"/>
              </a:spcAft>
              <a:buNone/>
            </a:pPr>
            <a:endParaRPr lang="de-DE" dirty="0"/>
          </a:p>
          <a:p>
            <a:pPr marL="0" lvl="1" indent="0">
              <a:buNone/>
            </a:pPr>
            <a:r>
              <a:rPr lang="de-DE" dirty="0"/>
              <a:t>Gesetzlich vorgeschrieben:</a:t>
            </a:r>
          </a:p>
          <a:p>
            <a:pPr lvl="1"/>
            <a:r>
              <a:rPr lang="de-DE" dirty="0"/>
              <a:t>In der Nacht und bei schlechter Sicht: Rundumlicht</a:t>
            </a:r>
            <a:endParaRPr lang="de-CH" dirty="0"/>
          </a:p>
          <a:p>
            <a:pPr lvl="1"/>
            <a:r>
              <a:rPr lang="de-CH" dirty="0"/>
              <a:t>Das SUP mit Namen und Adresse des Eigentümers/der Eigentümerin beschriften</a:t>
            </a: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3596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</a:t>
            </a:r>
            <a:r>
              <a:rPr lang="de-CH" dirty="0" err="1"/>
              <a:t>ut</a:t>
            </a:r>
            <a:r>
              <a:rPr lang="de-CH" dirty="0"/>
              <a:t> ausgerüstet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/>
              <a:t>Ein passendes </a:t>
            </a:r>
            <a:r>
              <a:rPr lang="de-DE"/>
              <a:t>Brett wählen: </a:t>
            </a:r>
            <a:br>
              <a:rPr lang="de-DE" dirty="0"/>
            </a:br>
            <a:r>
              <a:rPr lang="de-DE" dirty="0"/>
              <a:t>je breiter, desto stabiler – je länger, desto schneller</a:t>
            </a:r>
          </a:p>
          <a:p>
            <a:pPr lvl="1"/>
            <a:r>
              <a:rPr lang="de-DE" dirty="0"/>
              <a:t>Einstellung des Paddels:</a:t>
            </a:r>
            <a:br>
              <a:rPr lang="de-DE" dirty="0"/>
            </a:br>
            <a:r>
              <a:rPr lang="de-DE" dirty="0" err="1"/>
              <a:t>Körpergrösse</a:t>
            </a:r>
            <a:r>
              <a:rPr lang="de-DE" dirty="0"/>
              <a:t> +/– 20 bis 25 cm = Paddellänge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0938A40-E5BD-5E68-98E1-9420B6D8A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1864952"/>
            <a:ext cx="3008490" cy="459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7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Wasser, draußen, Person, Sport enthält.&#10;&#10;Automatisch generierte Beschreibung">
            <a:extLst>
              <a:ext uri="{FF2B5EF4-FFF2-40B4-BE49-F238E27FC236}">
                <a16:creationId xmlns:a16="http://schemas.microsoft.com/office/drawing/2014/main" id="{ECA5CD7F-6BC1-97D2-1FC1-2A51B844B49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r="6522"/>
          <a:stretch>
            <a:fillRect/>
          </a:stretch>
        </p:blipFill>
        <p:spPr/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pPr lvl="1"/>
            <a:r>
              <a:rPr lang="de-CH" dirty="0"/>
              <a:t>Brett stets mit der Finne voran zum Wasser tragen.</a:t>
            </a:r>
          </a:p>
          <a:p>
            <a:pPr lvl="1"/>
            <a:r>
              <a:rPr lang="de-CH" dirty="0"/>
              <a:t>Wenn es auf den See geht, die </a:t>
            </a:r>
            <a:r>
              <a:rPr lang="de-CH" dirty="0" err="1"/>
              <a:t>Leash</a:t>
            </a:r>
            <a:r>
              <a:rPr lang="de-CH" dirty="0"/>
              <a:t> am Fussgelenk befestigen – aber nie in fliessendem </a:t>
            </a:r>
            <a:r>
              <a:rPr lang="de-CH"/>
              <a:t>Gewässer</a:t>
            </a:r>
            <a:r>
              <a:rPr lang="de-CH" dirty="0"/>
              <a:t>: </a:t>
            </a:r>
            <a:r>
              <a:rPr lang="de-DE" dirty="0"/>
              <a:t>Wer hängen bleibt, wird von der Strömung unter Wasser gedrückt.</a:t>
            </a:r>
            <a:endParaRPr lang="de-CH" dirty="0"/>
          </a:p>
          <a:p>
            <a:pPr lvl="1"/>
            <a:r>
              <a:rPr lang="de-CH" dirty="0"/>
              <a:t>Kniend aus der Uferzone paddeln. Erst aufstehen, wenn das Wasser </a:t>
            </a:r>
            <a:br>
              <a:rPr lang="de-CH" dirty="0"/>
            </a:br>
            <a:r>
              <a:rPr lang="de-CH" dirty="0"/>
              <a:t>1 Meter tief ist.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Gut unterwegs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12787D2-AD76-4F30-859C-2A3E2CB8E6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Bildquelle: Getty Images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0919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79329" y="1340769"/>
            <a:ext cx="11233248" cy="4896520"/>
          </a:xfrm>
        </p:spPr>
        <p:txBody>
          <a:bodyPr/>
          <a:lstStyle/>
          <a:p>
            <a:pPr lvl="1"/>
            <a:r>
              <a:rPr lang="de-CH" dirty="0"/>
              <a:t>Windrichtung beachten: gegen den Wind starten.</a:t>
            </a:r>
          </a:p>
          <a:p>
            <a:pPr lvl="1"/>
            <a:r>
              <a:rPr lang="de-CH" sz="2400" dirty="0"/>
              <a:t>Genügend Abstand zu anderen Wasserfahrzeugen halten.</a:t>
            </a:r>
          </a:p>
          <a:p>
            <a:pPr lvl="1"/>
            <a:r>
              <a:rPr lang="de-CH" sz="2400" dirty="0"/>
              <a:t>Vortrittsregeln für Schiffe bea</a:t>
            </a:r>
            <a:r>
              <a:rPr lang="de-CH" dirty="0"/>
              <a:t>chten.</a:t>
            </a:r>
          </a:p>
          <a:p>
            <a:pPr lvl="1"/>
            <a:r>
              <a:rPr lang="de-CH" sz="2400" dirty="0"/>
              <a:t>Nicht in Sperrzonen (gelbe Bojen) paddeln</a:t>
            </a:r>
            <a:r>
              <a:rPr lang="de-CH" dirty="0"/>
              <a:t>. Das ist verboten!</a:t>
            </a:r>
          </a:p>
          <a:p>
            <a:pPr lvl="1"/>
            <a:r>
              <a:rPr lang="de-CH" sz="2400" dirty="0"/>
              <a:t>25 Meter Abstand zu Schilfbeständen und Wasserpflanzen halten.</a:t>
            </a:r>
          </a:p>
          <a:p>
            <a:pPr lvl="1"/>
            <a:r>
              <a:rPr lang="de-CH" dirty="0"/>
              <a:t>Auf Alkohol verzichten.</a:t>
            </a:r>
            <a:endParaRPr lang="de-CH" sz="2400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Gut unterwegs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23222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de-CH" dirty="0"/>
              <a:t>Video </a:t>
            </a:r>
            <a:r>
              <a:rPr lang="de-CH" dirty="0">
                <a:hlinkClick r:id="rId3"/>
              </a:rPr>
              <a:t>Stand-</a:t>
            </a:r>
            <a:r>
              <a:rPr lang="de-CH" dirty="0" err="1">
                <a:hlinkClick r:id="rId3"/>
              </a:rPr>
              <a:t>up</a:t>
            </a:r>
            <a:r>
              <a:rPr lang="de-CH" dirty="0">
                <a:hlinkClick r:id="rId3"/>
              </a:rPr>
              <a:t>-</a:t>
            </a:r>
            <a:r>
              <a:rPr lang="de-CH" dirty="0" err="1">
                <a:hlinkClick r:id="rId3"/>
              </a:rPr>
              <a:t>Paddling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12" name="Grafik 1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Informationen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7704854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 dirty="0"/>
              <a:t>Weitere Unfallverhütungstipps finden Sie auf bfu.ch.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5067906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3" ma:contentTypeDescription="Ein neues Dokument erstellen." ma:contentTypeScope="" ma:versionID="180aeaa625b68d3119567881b41914a0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637c71df0814d2f0629e65cca44d0732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A31538-62D2-4DA8-89C7-C9386F5A16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1C5B9F-AFC0-4F84-BBCF-27F3B7C5ABB9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bb4941f2-48be-4bb0-a3d9-a0ff0057a962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28b27246-006c-4c52-ba09-a14edd98252a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318</Words>
  <Application>Microsoft Office PowerPoint</Application>
  <PresentationFormat>Breitbild</PresentationFormat>
  <Paragraphs>59</Paragraphs>
  <Slides>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BFU Suisse </vt:lpstr>
      <vt:lpstr>BFU Suisse Regular</vt:lpstr>
      <vt:lpstr>Suisse Int'l</vt:lpstr>
      <vt:lpstr>Arial</vt:lpstr>
      <vt:lpstr>BFU Suisse</vt:lpstr>
      <vt:lpstr>BFU Suisse Medium</vt:lpstr>
      <vt:lpstr>Design bfu</vt:lpstr>
      <vt:lpstr>Stand-up-Paddeln mit Köpfchen.</vt:lpstr>
      <vt:lpstr>PowerPoint-Präsentation</vt:lpstr>
      <vt:lpstr>Gut vorbereitet</vt:lpstr>
      <vt:lpstr>Gut ausgerüstet</vt:lpstr>
      <vt:lpstr>Gut ausgerüstet</vt:lpstr>
      <vt:lpstr>Gut unterwegs</vt:lpstr>
      <vt:lpstr>Gut unterwegs</vt:lpstr>
      <vt:lpstr>PowerPoint-Präsentation</vt:lpstr>
      <vt:lpstr>Mehr Informationen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Bucherer Benedikt</cp:lastModifiedBy>
  <cp:revision>147</cp:revision>
  <cp:lastPrinted>2022-05-30T12:53:45Z</cp:lastPrinted>
  <dcterms:created xsi:type="dcterms:W3CDTF">2014-01-21T17:34:46Z</dcterms:created>
  <dcterms:modified xsi:type="dcterms:W3CDTF">2023-06-09T06:25:12Z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