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62" r:id="rId5"/>
    <p:sldId id="305" r:id="rId6"/>
    <p:sldId id="310" r:id="rId7"/>
    <p:sldId id="314" r:id="rId8"/>
    <p:sldId id="312" r:id="rId9"/>
    <p:sldId id="313" r:id="rId10"/>
    <p:sldId id="315" r:id="rId11"/>
    <p:sldId id="316" r:id="rId12"/>
    <p:sldId id="301" r:id="rId13"/>
    <p:sldId id="300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7DF749-9E43-9F9F-2134-D5E58D92300F}" name="Achermann Yvonne" initials="AY" userId="S::y.achermann@bfu.ch::3f0c62e6-fa6d-4225-abc0-c05e6a2ddb6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88681" autoAdjust="0"/>
  </p:normalViewPr>
  <p:slideViewPr>
    <p:cSldViewPr showGuides="1">
      <p:cViewPr varScale="1">
        <p:scale>
          <a:sx n="104" d="100"/>
          <a:sy n="104" d="100"/>
        </p:scale>
        <p:origin x="3149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FA2FE78C-0EDD-4242-BED3-AA02EE3DEE6E}"/>
    <pc:docChg chg="custSel delSld modSld">
      <pc:chgData name="Baeriswyl Michelle" userId="7dbe6026-e9b7-4e33-982d-84db899c07af" providerId="ADAL" clId="{FA2FE78C-0EDD-4242-BED3-AA02EE3DEE6E}" dt="2022-11-10T08:41:33.293" v="8" actId="47"/>
      <pc:docMkLst>
        <pc:docMk/>
      </pc:docMkLst>
      <pc:sldChg chg="del">
        <pc:chgData name="Baeriswyl Michelle" userId="7dbe6026-e9b7-4e33-982d-84db899c07af" providerId="ADAL" clId="{FA2FE78C-0EDD-4242-BED3-AA02EE3DEE6E}" dt="2022-11-10T08:41:33.293" v="8" actId="47"/>
        <pc:sldMkLst>
          <pc:docMk/>
          <pc:sldMk cId="921959464" sldId="272"/>
        </pc:sldMkLst>
      </pc:sldChg>
      <pc:sldChg chg="addSp delSp modSp mod">
        <pc:chgData name="Baeriswyl Michelle" userId="7dbe6026-e9b7-4e33-982d-84db899c07af" providerId="ADAL" clId="{FA2FE78C-0EDD-4242-BED3-AA02EE3DEE6E}" dt="2022-11-08T08:02:27.662" v="7" actId="14100"/>
        <pc:sldMkLst>
          <pc:docMk/>
          <pc:sldMk cId="2908456987" sldId="310"/>
        </pc:sldMkLst>
        <pc:spChg chg="add del mod">
          <ac:chgData name="Baeriswyl Michelle" userId="7dbe6026-e9b7-4e33-982d-84db899c07af" providerId="ADAL" clId="{FA2FE78C-0EDD-4242-BED3-AA02EE3DEE6E}" dt="2022-11-08T08:02:25.696" v="6" actId="478"/>
          <ac:spMkLst>
            <pc:docMk/>
            <pc:sldMk cId="2908456987" sldId="310"/>
            <ac:spMk id="10" creationId="{22312833-1735-1C06-E017-D6E473EC310F}"/>
          </ac:spMkLst>
        </pc:spChg>
        <pc:picChg chg="add mod">
          <ac:chgData name="Baeriswyl Michelle" userId="7dbe6026-e9b7-4e33-982d-84db899c07af" providerId="ADAL" clId="{FA2FE78C-0EDD-4242-BED3-AA02EE3DEE6E}" dt="2022-11-08T08:02:27.662" v="7" actId="14100"/>
          <ac:picMkLst>
            <pc:docMk/>
            <pc:sldMk cId="2908456987" sldId="310"/>
            <ac:picMk id="3" creationId="{2BE02D0B-C8A9-DAC2-B186-ECD1262246DB}"/>
          </ac:picMkLst>
        </pc:picChg>
        <pc:picChg chg="del">
          <ac:chgData name="Baeriswyl Michelle" userId="7dbe6026-e9b7-4e33-982d-84db899c07af" providerId="ADAL" clId="{FA2FE78C-0EDD-4242-BED3-AA02EE3DEE6E}" dt="2022-11-08T08:02:20.803" v="5" actId="478"/>
          <ac:picMkLst>
            <pc:docMk/>
            <pc:sldMk cId="2908456987" sldId="310"/>
            <ac:picMk id="9" creationId="{F8F618D5-B134-4686-1A27-A8454963A3D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453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405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065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99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4878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4660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/>
              <a:t>Datum, Untertitel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/>
              <a:t>Vorname Name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noProof="0">
                <a:solidFill>
                  <a:schemeClr val="bg1"/>
                </a:solidFill>
              </a:rPr>
              <a:t>Bureau de 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noProof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90204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noProof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fr-CH" sz="1000" spc="19" baseline="0" noProof="0">
                <a:solidFill>
                  <a:schemeClr val="bg1"/>
                </a:solidFill>
              </a:rPr>
              <a:t>info@bpa.ch bpa.ch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November 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9432527" cy="1543314"/>
          </a:xfrm>
        </p:spPr>
        <p:txBody>
          <a:bodyPr/>
          <a:lstStyle/>
          <a:p>
            <a:r>
              <a:rPr lang="fr-CH"/>
              <a:t>Au volant, un verre de vin suffit à brouiller la vision.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Prénom Nom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Plus d’informations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9937102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dirty="0"/>
              <a:t>Découvrez plus de conseils en matière de prévention des accidents sur bpa.ch.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CH">
                <a:solidFill>
                  <a:srgbClr val="10131A"/>
                </a:solidFill>
                <a:latin typeface="Arial" panose="020B0604020202020204" pitchFamily="34" charset="0"/>
              </a:rPr>
              <a:t>12 % de tous les blessés graves ou tués sur les routes suisses sont victimes d’un accident dû à l’alcool.</a:t>
            </a:r>
          </a:p>
          <a:p>
            <a:r>
              <a:rPr lang="fr-CH">
                <a:solidFill>
                  <a:srgbClr val="10131A"/>
                </a:solidFill>
                <a:latin typeface="Arial" panose="020B0604020202020204" pitchFamily="34" charset="0"/>
              </a:rPr>
              <a:t>Les nuits de week-end, l’alcool est la cause principale ou une cause concomitante d’un accident grave sur deux.</a:t>
            </a:r>
          </a:p>
          <a:p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H"/>
              <a:t>Source: Getty Images</a:t>
            </a:r>
          </a:p>
          <a:p>
            <a:endParaRPr lang="de-CH" dirty="0"/>
          </a:p>
        </p:txBody>
      </p:sp>
      <p:pic>
        <p:nvPicPr>
          <p:cNvPr id="8" name="Bildplatzhalter 7" descr="Ein Bild, das Person, Decke, drinnen, Wein enthält.&#10;&#10;Automatisch generierte Beschreibung">
            <a:extLst>
              <a:ext uri="{FF2B5EF4-FFF2-40B4-BE49-F238E27FC236}">
                <a16:creationId xmlns:a16="http://schemas.microsoft.com/office/drawing/2014/main" id="{D449DC14-C321-9B3E-8077-F0CD942BF6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 b="66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fr-CH" dirty="0">
                <a:solidFill>
                  <a:srgbClr val="10131A"/>
                </a:solidFill>
                <a:latin typeface="Arial" panose="020B0604020202020204" pitchFamily="34" charset="0"/>
              </a:rPr>
              <a:t>L’attention baisse, la vision est altérée.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fr-CH" dirty="0">
                <a:solidFill>
                  <a:srgbClr val="10131A"/>
                </a:solidFill>
                <a:latin typeface="Arial" panose="020B0604020202020204" pitchFamily="34" charset="0"/>
              </a:rPr>
              <a:t>Le temps de réaction est plus long.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fr-CH" dirty="0">
                <a:solidFill>
                  <a:srgbClr val="10131A"/>
                </a:solidFill>
                <a:latin typeface="Arial" panose="020B0604020202020204" pitchFamily="34" charset="0"/>
              </a:rPr>
              <a:t>Le goût du risque est plus prononcé.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fr-CH" dirty="0">
                <a:solidFill>
                  <a:srgbClr val="10131A"/>
                </a:solidFill>
                <a:latin typeface="Arial" panose="020B0604020202020204" pitchFamily="34" charset="0"/>
              </a:rPr>
              <a:t>La fatigue se fait sentir.</a:t>
            </a:r>
          </a:p>
          <a:p>
            <a:pPr>
              <a:spcBef>
                <a:spcPts val="1200"/>
              </a:spcBef>
            </a:pPr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H"/>
              <a:t>Source: Getty Images</a:t>
            </a:r>
          </a:p>
          <a:p>
            <a:endParaRPr lang="de-CH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604CBAA-8147-7E0A-A364-FC1ACD60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fr-CH"/>
              <a:t>Un verre suffit à altérer la capacité de conduire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E02D0B-C8A9-DAC2-B186-ECD126224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" y="1251974"/>
            <a:ext cx="3518343" cy="498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5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l" fontAlgn="base"/>
            <a:r>
              <a:rPr lang="fr-CH" b="0" i="0">
                <a:solidFill>
                  <a:srgbClr val="333333"/>
                </a:solidFill>
                <a:effectLst/>
                <a:latin typeface="BFU Suisse Regular"/>
              </a:rPr>
              <a:t>En Suisse, le taux maximum d’alcool autorisé au volant est de 0,25 mg par litre d’air expiré, ce qui correspond à un taux de 0,5 ‰ dans le sang.</a:t>
            </a:r>
          </a:p>
          <a:p>
            <a:pPr algn="l" fontAlgn="base"/>
            <a:r>
              <a:rPr lang="fr-CH">
                <a:solidFill>
                  <a:srgbClr val="333333"/>
                </a:solidFill>
                <a:latin typeface="BFU Suisse Regular"/>
              </a:rPr>
              <a:t>La tolérance zéro s’applique à certaines professions et aux nouveaux conducteurs. </a:t>
            </a:r>
          </a:p>
          <a:p>
            <a:pPr algn="l" fontAlgn="base"/>
            <a:r>
              <a:rPr lang="fr-CH" b="0" i="0">
                <a:solidFill>
                  <a:srgbClr val="333333"/>
                </a:solidFill>
                <a:effectLst/>
                <a:latin typeface="BFU Suisse Regular"/>
              </a:rPr>
              <a:t>Toute personne conduisant avec un taux d’alcool supérieur à la limite légale s’expose à un retrait de permis, à une peine pécuniaire, à une réduction des prestations d’assurance voire à une peine privative de liberté.</a:t>
            </a: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H"/>
              <a:t>Source: Getty Images</a:t>
            </a:r>
          </a:p>
          <a:p>
            <a:endParaRPr lang="de-CH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604CBAA-8147-7E0A-A364-FC1ACD607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fr-CH"/>
              <a:t>Que dit la loi?</a:t>
            </a:r>
          </a:p>
        </p:txBody>
      </p:sp>
      <p:pic>
        <p:nvPicPr>
          <p:cNvPr id="10" name="Bildplatzhalter 9" descr="Ein Bild, das Person, Mann enthält.&#10;&#10;Automatisch generierte Beschreibung">
            <a:extLst>
              <a:ext uri="{FF2B5EF4-FFF2-40B4-BE49-F238E27FC236}">
                <a16:creationId xmlns:a16="http://schemas.microsoft.com/office/drawing/2014/main" id="{5E4F7D2A-9538-61FE-30C2-D39C83E462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" b="66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26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base"/>
            <a:r>
              <a:rPr lang="fr-CH"/>
              <a:t>L’alcool s’élimine lentement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CH">
                <a:solidFill>
                  <a:srgbClr val="333333"/>
                </a:solidFill>
                <a:latin typeface="BFU Suisse Regular"/>
              </a:rPr>
              <a:t>L’alcool s’élimine à raison d’environ 0,1 ‰ par heure.</a:t>
            </a:r>
          </a:p>
          <a:p>
            <a:pPr>
              <a:lnSpc>
                <a:spcPct val="100000"/>
              </a:lnSpc>
            </a:pPr>
            <a:r>
              <a:rPr lang="fr-CH">
                <a:solidFill>
                  <a:srgbClr val="333333"/>
                </a:solidFill>
                <a:latin typeface="BFU Suisse Regular"/>
              </a:rPr>
              <a:t>Le sommeil n’aide pas à accélérer ce processus. Après une soirée arrosée, une personne risque donc d’être encore incapable de conduire le lendemain matin. </a:t>
            </a:r>
          </a:p>
          <a:p>
            <a:pPr>
              <a:lnSpc>
                <a:spcPct val="100000"/>
              </a:lnSpc>
            </a:pPr>
            <a:r>
              <a:rPr lang="fr-CH">
                <a:solidFill>
                  <a:srgbClr val="333333"/>
                </a:solidFill>
                <a:latin typeface="BFU Suisse Regular"/>
              </a:rPr>
              <a:t>Quant aux autres remèdes de grand-mère tels que le café ou les cornichons, ils ne sont pas plus efficaces.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887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fr-CH" sz="2200"/>
              <a:t>Alcool, drogues et médicaments ne font pas bon ménage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r>
              <a:rPr lang="fr-CH" b="0" i="0" dirty="0">
                <a:effectLst/>
              </a:rPr>
              <a:t>Associées, ces substances peuvent voir leurs effets se renforcer mutuellement ou être altérés. </a:t>
            </a:r>
          </a:p>
          <a:p>
            <a:r>
              <a:rPr lang="fr-CH" dirty="0"/>
              <a:t>En cas de prise de médicaments, il est recommandé de demander à son pharmacien ou à son médecin quels sont les éventuels effets sur la capacité de conduire et, de manière générale, il est préférable de ne pas boire d’alcool.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CF4B458-3E79-FAA6-8CF6-2572E949E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5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 fontAlgn="base">
              <a:lnSpc>
                <a:spcPct val="90000"/>
              </a:lnSpc>
            </a:pPr>
            <a:r>
              <a:rPr lang="fr-CH" sz="2200"/>
              <a:t>Une bonne boisson peut aussi être sans alcool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751A49-91D8-67DD-CD13-A63A261A8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/>
          <a:p>
            <a:pPr>
              <a:buNone/>
              <a:tabLst>
                <a:tab pos="0" algn="l"/>
              </a:tabLst>
            </a:pPr>
            <a:r>
              <a:rPr lang="fr-CH" b="1"/>
              <a:t>Pink Florida</a:t>
            </a:r>
            <a:br>
              <a:rPr lang="fr-CH"/>
            </a:br>
            <a:r>
              <a:rPr lang="fr-CH"/>
              <a:t>1 dl de jus de pamplemousse rose</a:t>
            </a:r>
            <a:br>
              <a:rPr lang="fr-CH"/>
            </a:br>
            <a:r>
              <a:rPr lang="fr-CH"/>
              <a:t>1 dl de nectar de canneberge</a:t>
            </a:r>
            <a:br>
              <a:rPr lang="fr-CH"/>
            </a:br>
            <a:r>
              <a:rPr lang="fr-CH"/>
              <a:t>Jus de citron</a:t>
            </a:r>
            <a:br>
              <a:rPr lang="fr-CH"/>
            </a:br>
            <a:r>
              <a:rPr lang="fr-CH"/>
              <a:t>Glaçons</a:t>
            </a:r>
            <a:br>
              <a:rPr lang="fr-CH"/>
            </a:br>
            <a:endParaRPr lang="fr-CH"/>
          </a:p>
          <a:p>
            <a:pPr>
              <a:lnSpc>
                <a:spcPct val="100000"/>
              </a:lnSpc>
              <a:spcAft>
                <a:spcPts val="600"/>
              </a:spcAft>
              <a:buNone/>
              <a:tabLst>
                <a:tab pos="0" algn="l"/>
              </a:tabLst>
            </a:pPr>
            <a:r>
              <a:rPr lang="fr-CH"/>
              <a:t>Verser le jus de pamplemousse et le nectar de canneberge dans un verre, ajouter un filet de jus de citron et servir avec des glaçons.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pic>
        <p:nvPicPr>
          <p:cNvPr id="5" name="Inhaltsplatzhalter 4" descr="Ein Bild, das Tasse, Getränk, Fruchtgetränk, Essen enthält.&#10;&#10;Automatisch generierte Beschreibung">
            <a:extLst>
              <a:ext uri="{FF2B5EF4-FFF2-40B4-BE49-F238E27FC236}">
                <a16:creationId xmlns:a16="http://schemas.microsoft.com/office/drawing/2014/main" id="{F51CBB93-7E6F-E159-3E9F-952E00F29DE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r="2402" b="3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398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fr-CH" sz="2200"/>
              <a:t>Une bonne boisson peut aussi être sans alcool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3751A49-91D8-67DD-CD13-A63A261A8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b="1"/>
              <a:t>Apple Cooler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/>
              <a:t>0,8 dl de jus de pomme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/>
              <a:t>0,8 dl de bitter lemon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/>
              <a:t>0,2 dl de jus de citron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/>
              <a:t>Sirop de framboise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/>
              <a:t>Glaçons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endParaRPr lang="de-CH" sz="2400" dirty="0"/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fr-CH" sz="2400"/>
              <a:t>Verser le jus de pomme, le bitter lemon et le jus de citron dans un verre, ajouter un filet de sirop de framboise et servir avec des glaçons.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7AEA9E-C726-0190-6532-E135E2D550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Grafik 6" descr="Ein Bild, das Tasse, Essen, Getränk, Glas enthält.&#10;&#10;Automatisch generierte Beschreibung">
            <a:extLst>
              <a:ext uri="{FF2B5EF4-FFF2-40B4-BE49-F238E27FC236}">
                <a16:creationId xmlns:a16="http://schemas.microsoft.com/office/drawing/2014/main" id="{98327659-4F9F-00FD-D090-FF16D6CCAD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8" b="3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20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Pour arriver à bon port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CH">
                <a:solidFill>
                  <a:srgbClr val="333333"/>
                </a:solidFill>
                <a:latin typeface="BFU Suisse Regular"/>
              </a:rPr>
              <a:t>Qui conduit ne boit pas d’alcool.</a:t>
            </a:r>
          </a:p>
          <a:p>
            <a:pPr lvl="1"/>
            <a:r>
              <a:rPr lang="fr-CH">
                <a:solidFill>
                  <a:srgbClr val="333333"/>
                </a:solidFill>
                <a:latin typeface="BFU Suisse Regular"/>
              </a:rPr>
              <a:t>Vous êtes en voiture ou à moto et vous avez tout de même bu de l’alcool? Laissez votre véhicule sur place et rentrez en transports publics ou en taxi.</a:t>
            </a:r>
          </a:p>
          <a:p>
            <a:pPr lvl="1"/>
            <a:r>
              <a:rPr lang="fr-CH">
                <a:solidFill>
                  <a:srgbClr val="333333"/>
                </a:solidFill>
                <a:latin typeface="BFU Suisse Regular"/>
              </a:rPr>
              <a:t>Vous avez pris des médicaments? Alors, ne buvez pas d’alcool.</a:t>
            </a:r>
          </a:p>
          <a:p>
            <a:pPr lvl="1"/>
            <a:r>
              <a:rPr lang="fr-CH">
                <a:solidFill>
                  <a:srgbClr val="333333"/>
                </a:solidFill>
                <a:latin typeface="BFU Suisse Regular"/>
              </a:rPr>
              <a:t>Vous allez à une fête? Organisez un covoiturage et décidez qui conduira et ne boira donc pas d’alcool.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2" ma:contentTypeDescription="Ein neues Dokument erstellen." ma:contentTypeScope="" ma:versionID="3053e9fe48de0d961c223dfdbfc98bad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a82a53510359ec20e9a7e4ee1a26aa58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C5B9F-AFC0-4F84-BBCF-27F3B7C5ABB9}">
  <ds:schemaRefs>
    <ds:schemaRef ds:uri="http://schemas.microsoft.com/office/2006/metadata/properties"/>
    <ds:schemaRef ds:uri="bb4941f2-48be-4bb0-a3d9-a0ff0057a962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28b27246-006c-4c52-ba09-a14edd98252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86E66D-7C30-408E-B4CA-AC0B107896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562</Words>
  <Application>Microsoft Office PowerPoint</Application>
  <PresentationFormat>Breitbild</PresentationFormat>
  <Paragraphs>63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BFU Suisse</vt:lpstr>
      <vt:lpstr>BFU Suisse </vt:lpstr>
      <vt:lpstr>BFU Suisse Medium</vt:lpstr>
      <vt:lpstr>BFU Suisse Regular</vt:lpstr>
      <vt:lpstr>Suisse Int'l</vt:lpstr>
      <vt:lpstr>Design bfu</vt:lpstr>
      <vt:lpstr>Au volant, un verre de vin suffit à brouiller la vision.</vt:lpstr>
      <vt:lpstr>PowerPoint-Präsentation</vt:lpstr>
      <vt:lpstr>Un verre suffit à altérer la capacité de conduire</vt:lpstr>
      <vt:lpstr>Que dit la loi?</vt:lpstr>
      <vt:lpstr>L’alcool s’élimine lentement</vt:lpstr>
      <vt:lpstr>Alcool, drogues et médicaments ne font pas bon ménage</vt:lpstr>
      <vt:lpstr>Une bonne boisson peut aussi être sans alcool</vt:lpstr>
      <vt:lpstr>Une bonne boisson peut aussi être sans alcool</vt:lpstr>
      <vt:lpstr>Pour arriver à bon port</vt:lpstr>
      <vt:lpstr>Plus d’informations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149</cp:revision>
  <cp:lastPrinted>2022-05-30T12:53:45Z</cp:lastPrinted>
  <dcterms:created xsi:type="dcterms:W3CDTF">2014-01-21T17:34:46Z</dcterms:created>
  <dcterms:modified xsi:type="dcterms:W3CDTF">2022-11-10T08:41:36Z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