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4"/>
  </p:notesMasterIdLst>
  <p:handoutMasterIdLst>
    <p:handoutMasterId r:id="rId15"/>
  </p:handoutMasterIdLst>
  <p:sldIdLst>
    <p:sldId id="262" r:id="rId5"/>
    <p:sldId id="305" r:id="rId6"/>
    <p:sldId id="306" r:id="rId7"/>
    <p:sldId id="301" r:id="rId8"/>
    <p:sldId id="308" r:id="rId9"/>
    <p:sldId id="309" r:id="rId10"/>
    <p:sldId id="307" r:id="rId11"/>
    <p:sldId id="272" r:id="rId12"/>
    <p:sldId id="300" r:id="rId13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kob Tobias" initials="JT" lastIdx="1" clrIdx="0">
    <p:extLst>
      <p:ext uri="{19B8F6BF-5375-455C-9EA6-DF929625EA0E}">
        <p15:presenceInfo xmlns:p15="http://schemas.microsoft.com/office/powerpoint/2012/main" userId="S::t.jakob@bfu.ch::6edbea8e-ef0f-4f3b-b0c5-a8afa6ec11a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8" autoAdjust="0"/>
    <p:restoredTop sz="82400" autoAdjust="0"/>
  </p:normalViewPr>
  <p:slideViewPr>
    <p:cSldViewPr showGuides="1">
      <p:cViewPr varScale="1">
        <p:scale>
          <a:sx n="87" d="100"/>
          <a:sy n="87" d="100"/>
        </p:scale>
        <p:origin x="328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4104" y="1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son Luana" userId="6f9ffcb6-e64a-48a5-91cb-6bca458e4c9c" providerId="ADAL" clId="{ED7D43F9-E832-429E-A7BD-71BE572C2753}"/>
    <pc:docChg chg="undo custSel modSld">
      <pc:chgData name="Bison Luana" userId="6f9ffcb6-e64a-48a5-91cb-6bca458e4c9c" providerId="ADAL" clId="{ED7D43F9-E832-429E-A7BD-71BE572C2753}" dt="2022-08-04T14:37:01.392" v="990" actId="20577"/>
      <pc:docMkLst>
        <pc:docMk/>
      </pc:docMkLst>
      <pc:sldChg chg="modSp mod">
        <pc:chgData name="Bison Luana" userId="6f9ffcb6-e64a-48a5-91cb-6bca458e4c9c" providerId="ADAL" clId="{ED7D43F9-E832-429E-A7BD-71BE572C2753}" dt="2022-08-04T14:14:22.410" v="6" actId="20577"/>
        <pc:sldMkLst>
          <pc:docMk/>
          <pc:sldMk cId="921959464" sldId="272"/>
        </pc:sldMkLst>
        <pc:spChg chg="mod">
          <ac:chgData name="Bison Luana" userId="6f9ffcb6-e64a-48a5-91cb-6bca458e4c9c" providerId="ADAL" clId="{ED7D43F9-E832-429E-A7BD-71BE572C2753}" dt="2022-08-04T14:14:22.410" v="6" actId="20577"/>
          <ac:spMkLst>
            <pc:docMk/>
            <pc:sldMk cId="921959464" sldId="272"/>
            <ac:spMk id="3" creationId="{00000000-0000-0000-0000-000000000000}"/>
          </ac:spMkLst>
        </pc:spChg>
      </pc:sldChg>
      <pc:sldChg chg="modSp mod">
        <pc:chgData name="Bison Luana" userId="6f9ffcb6-e64a-48a5-91cb-6bca458e4c9c" providerId="ADAL" clId="{ED7D43F9-E832-429E-A7BD-71BE572C2753}" dt="2022-08-04T14:15:13.021" v="9" actId="14100"/>
        <pc:sldMkLst>
          <pc:docMk/>
          <pc:sldMk cId="2650679061" sldId="300"/>
        </pc:sldMkLst>
        <pc:spChg chg="mod">
          <ac:chgData name="Bison Luana" userId="6f9ffcb6-e64a-48a5-91cb-6bca458e4c9c" providerId="ADAL" clId="{ED7D43F9-E832-429E-A7BD-71BE572C2753}" dt="2022-08-04T14:15:13.021" v="9" actId="14100"/>
          <ac:spMkLst>
            <pc:docMk/>
            <pc:sldMk cId="2650679061" sldId="300"/>
            <ac:spMk id="3" creationId="{00000000-0000-0000-0000-000000000000}"/>
          </ac:spMkLst>
        </pc:spChg>
      </pc:sldChg>
      <pc:sldChg chg="modNotesTx">
        <pc:chgData name="Bison Luana" userId="6f9ffcb6-e64a-48a5-91cb-6bca458e4c9c" providerId="ADAL" clId="{ED7D43F9-E832-429E-A7BD-71BE572C2753}" dt="2022-08-04T14:37:01.392" v="990" actId="20577"/>
        <pc:sldMkLst>
          <pc:docMk/>
          <pc:sldMk cId="2506486048" sldId="306"/>
        </pc:sldMkLst>
      </pc:sldChg>
      <pc:sldChg chg="modSp mod">
        <pc:chgData name="Bison Luana" userId="6f9ffcb6-e64a-48a5-91cb-6bca458e4c9c" providerId="ADAL" clId="{ED7D43F9-E832-429E-A7BD-71BE572C2753}" dt="2022-08-04T14:11:47.814" v="0" actId="20577"/>
        <pc:sldMkLst>
          <pc:docMk/>
          <pc:sldMk cId="320009527" sldId="307"/>
        </pc:sldMkLst>
        <pc:spChg chg="mod">
          <ac:chgData name="Bison Luana" userId="6f9ffcb6-e64a-48a5-91cb-6bca458e4c9c" providerId="ADAL" clId="{ED7D43F9-E832-429E-A7BD-71BE572C2753}" dt="2022-08-04T14:11:47.814" v="0" actId="20577"/>
          <ac:spMkLst>
            <pc:docMk/>
            <pc:sldMk cId="320009527" sldId="307"/>
            <ac:spMk id="2" creationId="{2A5719FC-40CF-4B89-B6C1-D544AF3ACFA9}"/>
          </ac:spMkLst>
        </pc:spChg>
      </pc:sldChg>
    </pc:docChg>
  </pc:docChgLst>
  <pc:docChgLst>
    <pc:chgData name="Baeriswyl Michelle" userId="7dbe6026-e9b7-4e33-982d-84db899c07af" providerId="ADAL" clId="{BABDCBAF-D5FE-45C5-8F6E-854FBC4120B6}"/>
    <pc:docChg chg="modMainMaster">
      <pc:chgData name="Baeriswyl Michelle" userId="7dbe6026-e9b7-4e33-982d-84db899c07af" providerId="ADAL" clId="{BABDCBAF-D5FE-45C5-8F6E-854FBC4120B6}" dt="2022-08-22T05:01:52.117" v="2" actId="14100"/>
      <pc:docMkLst>
        <pc:docMk/>
      </pc:docMkLst>
      <pc:sldMasterChg chg="modSldLayout">
        <pc:chgData name="Baeriswyl Michelle" userId="7dbe6026-e9b7-4e33-982d-84db899c07af" providerId="ADAL" clId="{BABDCBAF-D5FE-45C5-8F6E-854FBC4120B6}" dt="2022-08-22T05:01:52.117" v="2" actId="14100"/>
        <pc:sldMasterMkLst>
          <pc:docMk/>
          <pc:sldMasterMk cId="1011663896" sldId="2147483657"/>
        </pc:sldMasterMkLst>
        <pc:sldLayoutChg chg="modSp mod">
          <pc:chgData name="Baeriswyl Michelle" userId="7dbe6026-e9b7-4e33-982d-84db899c07af" providerId="ADAL" clId="{BABDCBAF-D5FE-45C5-8F6E-854FBC4120B6}" dt="2022-08-22T05:01:52.117" v="2" actId="14100"/>
          <pc:sldLayoutMkLst>
            <pc:docMk/>
            <pc:sldMasterMk cId="1011663896" sldId="2147483657"/>
            <pc:sldLayoutMk cId="3891886669" sldId="2147483658"/>
          </pc:sldLayoutMkLst>
          <pc:spChg chg="mod">
            <ac:chgData name="Baeriswyl Michelle" userId="7dbe6026-e9b7-4e33-982d-84db899c07af" providerId="ADAL" clId="{BABDCBAF-D5FE-45C5-8F6E-854FBC4120B6}" dt="2022-08-22T05:01:31.161" v="0"/>
            <ac:spMkLst>
              <pc:docMk/>
              <pc:sldMasterMk cId="1011663896" sldId="2147483657"/>
              <pc:sldLayoutMk cId="3891886669" sldId="2147483658"/>
              <ac:spMk id="6" creationId="{2F5AF934-B224-4A72-AB54-EAE3966BF0FD}"/>
            </ac:spMkLst>
          </pc:spChg>
          <pc:spChg chg="mod">
            <ac:chgData name="Baeriswyl Michelle" userId="7dbe6026-e9b7-4e33-982d-84db899c07af" providerId="ADAL" clId="{BABDCBAF-D5FE-45C5-8F6E-854FBC4120B6}" dt="2022-08-22T05:01:52.117" v="2" actId="14100"/>
            <ac:spMkLst>
              <pc:docMk/>
              <pc:sldMasterMk cId="1011663896" sldId="2147483657"/>
              <pc:sldLayoutMk cId="3891886669" sldId="2147483658"/>
              <ac:spMk id="14" creationId="{BF768EFA-F8AB-45F2-B486-C3103F41A051}"/>
            </ac:spMkLst>
          </pc:spChg>
        </pc:sldLayoutChg>
      </pc:sldMasterChg>
    </pc:docChg>
  </pc:docChgLst>
  <pc:docChgLst>
    <pc:chgData name="Baeriswyl Michelle" userId="7dbe6026-e9b7-4e33-982d-84db899c07af" providerId="ADAL" clId="{EB389F79-D10A-414C-852E-096BAD2F41FC}"/>
    <pc:docChg chg="modSld">
      <pc:chgData name="Baeriswyl Michelle" userId="7dbe6026-e9b7-4e33-982d-84db899c07af" providerId="ADAL" clId="{EB389F79-D10A-414C-852E-096BAD2F41FC}" dt="2023-07-26T10:31:37.785" v="1" actId="20577"/>
      <pc:docMkLst>
        <pc:docMk/>
      </pc:docMkLst>
      <pc:sldChg chg="modSp mod">
        <pc:chgData name="Baeriswyl Michelle" userId="7dbe6026-e9b7-4e33-982d-84db899c07af" providerId="ADAL" clId="{EB389F79-D10A-414C-852E-096BAD2F41FC}" dt="2023-07-26T10:31:37.785" v="1" actId="20577"/>
        <pc:sldMkLst>
          <pc:docMk/>
          <pc:sldMk cId="1152384647" sldId="305"/>
        </pc:sldMkLst>
        <pc:spChg chg="mod">
          <ac:chgData name="Baeriswyl Michelle" userId="7dbe6026-e9b7-4e33-982d-84db899c07af" providerId="ADAL" clId="{EB389F79-D10A-414C-852E-096BAD2F41FC}" dt="2023-07-26T10:31:37.785" v="1" actId="20577"/>
          <ac:spMkLst>
            <pc:docMk/>
            <pc:sldMk cId="1152384647" sldId="305"/>
            <ac:spMk id="6" creationId="{161916D2-EB64-4D9E-84F2-A0CCA990F71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64484" y="9566951"/>
            <a:ext cx="1232669" cy="3596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86603" y="3868922"/>
            <a:ext cx="5591519" cy="5471983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273050"/>
            <a:ext cx="6113462" cy="3440113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396570" y="9428584"/>
            <a:ext cx="399531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97095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b="0" i="0" dirty="0" err="1">
                <a:solidFill>
                  <a:srgbClr val="001E63"/>
                </a:solidFill>
                <a:effectLst/>
                <a:latin typeface="ASICS 3.0 Regular"/>
              </a:rPr>
              <a:t>Buon</a:t>
            </a:r>
            <a:r>
              <a:rPr lang="de-CH" b="0" i="0" dirty="0">
                <a:solidFill>
                  <a:srgbClr val="001E63"/>
                </a:solidFill>
                <a:effectLst/>
                <a:latin typeface="ASICS 3.0 Regular"/>
              </a:rPr>
              <a:t> </a:t>
            </a:r>
            <a:r>
              <a:rPr lang="de-CH" b="0" i="0" dirty="0" err="1">
                <a:solidFill>
                  <a:srgbClr val="001E63"/>
                </a:solidFill>
                <a:effectLst/>
                <a:latin typeface="ASICS 3.0 Regular"/>
              </a:rPr>
              <a:t>profilo</a:t>
            </a:r>
            <a:r>
              <a:rPr lang="de-CH" b="0" i="0" dirty="0">
                <a:solidFill>
                  <a:srgbClr val="001E63"/>
                </a:solidFill>
                <a:effectLst/>
                <a:latin typeface="ASICS 3.0 Regular"/>
              </a:rPr>
              <a:t> = </a:t>
            </a:r>
            <a:r>
              <a:rPr lang="de-CH" b="0" i="0" dirty="0" err="1">
                <a:solidFill>
                  <a:srgbClr val="001E63"/>
                </a:solidFill>
                <a:effectLst/>
                <a:latin typeface="ASICS 3.0 Regular"/>
              </a:rPr>
              <a:t>scarpe</a:t>
            </a:r>
            <a:r>
              <a:rPr lang="de-CH" b="0" i="0" dirty="0">
                <a:solidFill>
                  <a:srgbClr val="001E63"/>
                </a:solidFill>
                <a:effectLst/>
                <a:latin typeface="ASICS 3.0 Regular"/>
              </a:rPr>
              <a:t> non </a:t>
            </a:r>
            <a:r>
              <a:rPr lang="de-CH" b="0" i="0" dirty="0" err="1">
                <a:solidFill>
                  <a:srgbClr val="001E63"/>
                </a:solidFill>
                <a:effectLst/>
                <a:latin typeface="ASICS 3.0 Regular"/>
              </a:rPr>
              <a:t>consumate</a:t>
            </a:r>
            <a:endParaRPr lang="de-CH" b="0" i="0" dirty="0">
              <a:solidFill>
                <a:srgbClr val="001E63"/>
              </a:solidFill>
              <a:effectLst/>
              <a:latin typeface="ASICS 3.0 Regular"/>
            </a:endParaRPr>
          </a:p>
          <a:p>
            <a:endParaRPr lang="de-CH" b="0" i="0" dirty="0">
              <a:solidFill>
                <a:srgbClr val="001E63"/>
              </a:solidFill>
              <a:effectLst/>
              <a:latin typeface="ASICS 3.0 Regular"/>
            </a:endParaRPr>
          </a:p>
          <a:p>
            <a:r>
              <a:rPr lang="de-CH" b="0" i="0" dirty="0" err="1">
                <a:solidFill>
                  <a:srgbClr val="001E63"/>
                </a:solidFill>
                <a:effectLst/>
                <a:latin typeface="ASICS 3.0 Regular"/>
              </a:rPr>
              <a:t>Sostituire</a:t>
            </a:r>
            <a:r>
              <a:rPr lang="de-CH" b="0" i="0" dirty="0">
                <a:solidFill>
                  <a:srgbClr val="001E63"/>
                </a:solidFill>
                <a:effectLst/>
                <a:latin typeface="ASICS 3.0 Regular"/>
              </a:rPr>
              <a:t> </a:t>
            </a:r>
            <a:r>
              <a:rPr lang="de-CH" b="0" i="0" dirty="0" err="1">
                <a:solidFill>
                  <a:srgbClr val="001E63"/>
                </a:solidFill>
                <a:effectLst/>
                <a:latin typeface="ASICS 3.0 Regular"/>
              </a:rPr>
              <a:t>regolarmente</a:t>
            </a:r>
            <a:r>
              <a:rPr lang="de-CH" b="0" i="0" dirty="0">
                <a:solidFill>
                  <a:srgbClr val="001E63"/>
                </a:solidFill>
                <a:effectLst/>
                <a:latin typeface="ASICS 3.0 Regular"/>
              </a:rPr>
              <a:t> le </a:t>
            </a:r>
            <a:r>
              <a:rPr lang="de-CH" b="0" i="0" dirty="0" err="1">
                <a:solidFill>
                  <a:srgbClr val="001E63"/>
                </a:solidFill>
                <a:effectLst/>
                <a:latin typeface="ASICS 3.0 Regular"/>
              </a:rPr>
              <a:t>scarpe</a:t>
            </a:r>
            <a:r>
              <a:rPr lang="de-CH" b="0" i="0" dirty="0">
                <a:solidFill>
                  <a:srgbClr val="001E63"/>
                </a:solidFill>
                <a:effectLst/>
                <a:latin typeface="ASICS 3.0 Regular"/>
              </a:rPr>
              <a:t> da </a:t>
            </a:r>
            <a:r>
              <a:rPr lang="de-CH" b="0" i="0" dirty="0" err="1">
                <a:solidFill>
                  <a:srgbClr val="001E63"/>
                </a:solidFill>
                <a:effectLst/>
                <a:latin typeface="ASICS 3.0 Regular"/>
              </a:rPr>
              <a:t>corsa</a:t>
            </a:r>
            <a:r>
              <a:rPr lang="de-CH" b="0" i="0" dirty="0">
                <a:solidFill>
                  <a:srgbClr val="001E63"/>
                </a:solidFill>
                <a:effectLst/>
                <a:latin typeface="ASICS 3.0 Regular"/>
              </a:rPr>
              <a:t>. Segni di </a:t>
            </a:r>
            <a:r>
              <a:rPr lang="de-CH" b="0" i="0" dirty="0" err="1">
                <a:solidFill>
                  <a:srgbClr val="001E63"/>
                </a:solidFill>
                <a:effectLst/>
                <a:latin typeface="ASICS 3.0 Regular"/>
              </a:rPr>
              <a:t>usura</a:t>
            </a:r>
            <a:r>
              <a:rPr lang="de-CH" b="0" i="0" dirty="0">
                <a:solidFill>
                  <a:srgbClr val="001E63"/>
                </a:solidFill>
                <a:effectLst/>
                <a:latin typeface="ASICS 3.0 Regular"/>
              </a:rPr>
              <a:t> </a:t>
            </a:r>
            <a:r>
              <a:rPr lang="de-CH" b="0" i="0" dirty="0" err="1">
                <a:solidFill>
                  <a:srgbClr val="001E63"/>
                </a:solidFill>
                <a:effectLst/>
                <a:latin typeface="ASICS 3.0 Regular"/>
              </a:rPr>
              <a:t>eccessiva</a:t>
            </a:r>
            <a:r>
              <a:rPr lang="de-CH" b="0" i="0" dirty="0">
                <a:solidFill>
                  <a:srgbClr val="001E63"/>
                </a:solidFill>
                <a:effectLst/>
                <a:latin typeface="ASICS 3.0 Regular"/>
              </a:rPr>
              <a:t> della </a:t>
            </a:r>
            <a:r>
              <a:rPr lang="de-CH" b="0" i="0" dirty="0" err="1">
                <a:solidFill>
                  <a:srgbClr val="001E63"/>
                </a:solidFill>
                <a:effectLst/>
                <a:latin typeface="ASICS 3.0 Regular"/>
              </a:rPr>
              <a:t>scarpa</a:t>
            </a:r>
            <a:r>
              <a:rPr lang="de-CH" b="0" i="0" dirty="0">
                <a:solidFill>
                  <a:srgbClr val="001E63"/>
                </a:solidFill>
                <a:effectLst/>
                <a:latin typeface="ASICS 3.0 Regular"/>
              </a:rPr>
              <a:t>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alcune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parti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della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suola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in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gomma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sono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talmente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consumate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che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è possibile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vedere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sotto la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gomma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piuma</a:t>
            </a:r>
            <a:endParaRPr lang="de-DE" b="0" i="0" dirty="0">
              <a:solidFill>
                <a:srgbClr val="001E63"/>
              </a:solidFill>
              <a:effectLst/>
              <a:latin typeface="Graphik Regular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l‘intersuola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è troppo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morbida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e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cede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facilmente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alla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pressione</a:t>
            </a:r>
            <a:endParaRPr lang="de-DE" b="0" i="0" dirty="0">
              <a:solidFill>
                <a:srgbClr val="001E63"/>
              </a:solidFill>
              <a:effectLst/>
              <a:latin typeface="Graphik Regular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si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vedono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pieghe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longitudinali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nell‘intersuola</a:t>
            </a:r>
            <a:endParaRPr lang="de-DE" b="0" i="0" dirty="0">
              <a:solidFill>
                <a:srgbClr val="001E63"/>
              </a:solidFill>
              <a:effectLst/>
              <a:latin typeface="Graphik Regular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il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contrafforte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del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tallone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diventa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flessibile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e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meno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sostenuto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le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dita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dei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piedi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si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consumano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e la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tomaia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si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strappa</a:t>
            </a:r>
            <a:endParaRPr lang="de-DE" b="0" i="0" dirty="0">
              <a:solidFill>
                <a:srgbClr val="001E63"/>
              </a:solidFill>
              <a:effectLst/>
              <a:latin typeface="Graphik Regular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una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suola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della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scarpa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si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usura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in modo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asimmetrico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rispetto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all‘altra</a:t>
            </a:r>
            <a:endParaRPr lang="de-DE" b="0" i="0" dirty="0">
              <a:solidFill>
                <a:srgbClr val="001E63"/>
              </a:solidFill>
              <a:effectLst/>
              <a:latin typeface="Graphik Regular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una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o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entrambe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le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scarpe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non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stanno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più dritte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quando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sono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su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una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superficie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piana</a:t>
            </a:r>
            <a:endParaRPr lang="de-DE" b="0" i="0" dirty="0">
              <a:solidFill>
                <a:srgbClr val="001E63"/>
              </a:solidFill>
              <a:effectLst/>
              <a:latin typeface="Graphik Regular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si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avverte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un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maggiore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indolenzimento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muscolare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dopo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la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corsa</a:t>
            </a:r>
            <a:endParaRPr lang="de-DE" b="0" i="0" dirty="0">
              <a:solidFill>
                <a:srgbClr val="001E63"/>
              </a:solidFill>
              <a:effectLst/>
              <a:latin typeface="Graphik Regular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Quelle: asics.com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de-DE" b="0" i="0" dirty="0">
              <a:solidFill>
                <a:srgbClr val="001E63"/>
              </a:solidFill>
              <a:effectLst/>
              <a:latin typeface="Graphik Regular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Numero di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scarpe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: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una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scarpa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da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jogging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per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ogni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sessione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di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jogging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alla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settimana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(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cioè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se si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fa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jogging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due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volte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a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settimana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, è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consigliabile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cambiare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le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scarpe</a:t>
            </a:r>
            <a:r>
              <a:rPr lang="de-DE" b="0" i="0">
                <a:solidFill>
                  <a:srgbClr val="001E63"/>
                </a:solidFill>
                <a:effectLst/>
                <a:latin typeface="Graphik Regular"/>
              </a:rPr>
              <a:t>).</a:t>
            </a:r>
            <a:endParaRPr lang="de-DE" b="0" i="0" dirty="0">
              <a:solidFill>
                <a:srgbClr val="001E63"/>
              </a:solidFill>
              <a:effectLst/>
              <a:latin typeface="Graphik Regular"/>
            </a:endParaRP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59640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41713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79642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19478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64745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2700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5563" y="1314450"/>
            <a:ext cx="6640512" cy="3735388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3790" y="5758038"/>
            <a:ext cx="5354366" cy="4127774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783877" y="9970676"/>
            <a:ext cx="1344188" cy="404170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06772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bg1"/>
                </a:solidFill>
              </a:rPr>
              <a:t>Ufficio prevenzione</a:t>
            </a:r>
          </a:p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bg1"/>
                </a:solidFill>
              </a:rPr>
              <a:t>infortuni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2206228" cy="3798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it-CH" sz="1000" spc="19" baseline="0" noProof="0" dirty="0" err="1">
                <a:solidFill>
                  <a:schemeClr val="bg1"/>
                </a:solidFill>
              </a:rPr>
              <a:t>Hodlerstrasse</a:t>
            </a:r>
            <a:r>
              <a:rPr lang="it-CH" sz="1000" spc="19" baseline="0" noProof="0" dirty="0">
                <a:solidFill>
                  <a:schemeClr val="bg1"/>
                </a:solidFill>
              </a:rPr>
              <a:t> 5a, 3011 Berna</a:t>
            </a:r>
          </a:p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bg1"/>
                </a:solidFill>
              </a:rPr>
              <a:t>info@upi.ch upi.ch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Untertitel, Datum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info@bfu.ch bfu.ch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Keyword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dirty="0" err="1"/>
              <a:t>Leadtext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</a:t>
            </a:r>
            <a:br>
              <a:rPr lang="de-DE" dirty="0"/>
            </a:b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 - </a:t>
            </a:r>
            <a:r>
              <a:rPr lang="de-DE" dirty="0" err="1"/>
              <a:t>Fusszeile</a:t>
            </a:r>
            <a:r>
              <a:rPr lang="de-DE" dirty="0"/>
              <a:t> (einfügen über «Einfügen &gt; Kopf- und </a:t>
            </a:r>
            <a:r>
              <a:rPr lang="de-DE" dirty="0" err="1"/>
              <a:t>Fusszeile</a:t>
            </a:r>
            <a:r>
              <a:rPr lang="de-DE" dirty="0"/>
              <a:t>»)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hXxdK-cmS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hyperlink" Target="https://youtu.be/0qDTwJMh-gw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4113" y="2060848"/>
            <a:ext cx="8928471" cy="1543314"/>
          </a:xfrm>
        </p:spPr>
        <p:txBody>
          <a:bodyPr/>
          <a:lstStyle/>
          <a:p>
            <a:r>
              <a:rPr lang="it-IT"/>
              <a:t>Per non dover appendere le scarpe al chiodo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/>
              <a:t>Ditta, evento, data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/>
              <a:t>Nome Cognome</a:t>
            </a:r>
          </a:p>
        </p:txBody>
      </p:sp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 descr="Ein Bild, das Boden, Person, draußen enthält.&#10;&#10;Automatisch generierte Beschreibung">
            <a:extLst>
              <a:ext uri="{FF2B5EF4-FFF2-40B4-BE49-F238E27FC236}">
                <a16:creationId xmlns:a16="http://schemas.microsoft.com/office/drawing/2014/main" id="{A2520784-6468-4E90-914A-D326D98974A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1" r="24391"/>
          <a:stretch>
            <a:fillRect/>
          </a:stretch>
        </p:blipFill>
        <p:spPr/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814ABF4-EC0B-4023-82F5-63A978B17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61916D2-EB64-4D9E-84F2-A0CCA990F71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it-IT" dirty="0">
                <a:solidFill>
                  <a:srgbClr val="10131A"/>
                </a:solidFill>
                <a:latin typeface="Arial" panose="020B0604020202020204" pitchFamily="34" charset="0"/>
              </a:rPr>
              <a:t>Il jogging fa bene al corpo e alla mente. Benché sia uno sport relativamente sicuro che causa pochissimi infortuni gravi, ogni anno, in Svizzera </a:t>
            </a:r>
            <a:r>
              <a:rPr lang="it-IT">
                <a:solidFill>
                  <a:srgbClr val="10131A"/>
                </a:solidFill>
                <a:latin typeface="Arial" panose="020B0604020202020204" pitchFamily="34" charset="0"/>
              </a:rPr>
              <a:t>circa 20 </a:t>
            </a:r>
            <a:r>
              <a:rPr lang="it-IT" dirty="0">
                <a:solidFill>
                  <a:srgbClr val="10131A"/>
                </a:solidFill>
                <a:latin typeface="Arial" panose="020B0604020202020204" pitchFamily="34" charset="0"/>
              </a:rPr>
              <a:t>000 persone si infortunano praticandolo.</a:t>
            </a:r>
          </a:p>
          <a:p>
            <a:endParaRPr lang="de-CH" dirty="0">
              <a:solidFill>
                <a:srgbClr val="10131A"/>
              </a:solidFill>
              <a:latin typeface="Arial" panose="020B0604020202020204" pitchFamily="34" charset="0"/>
            </a:endParaRPr>
          </a:p>
          <a:p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D206761-DF0B-426F-8DAC-94D984A15C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/>
              <a:t>Fonte: Gettyimages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52384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61A11B3-92A6-4627-896F-7FFCE60EFB70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6" y="1340769"/>
            <a:ext cx="5688509" cy="4896520"/>
          </a:xfrm>
        </p:spPr>
        <p:txBody>
          <a:bodyPr/>
          <a:lstStyle/>
          <a:p>
            <a:pPr lvl="1"/>
            <a:r>
              <a:rPr lang="it-IT" sz="2200"/>
              <a:t>In ogni caso fatti consigliare da un rivenditore specializzato.</a:t>
            </a:r>
          </a:p>
          <a:p>
            <a:pPr lvl="1"/>
            <a:r>
              <a:rPr lang="it-IT" sz="2200"/>
              <a:t>Prova diversi modelli.</a:t>
            </a:r>
          </a:p>
          <a:p>
            <a:pPr lvl="1"/>
            <a:r>
              <a:rPr lang="it-IT" sz="2200"/>
              <a:t>Le scarpe da corsa dovrebbero avere un buon profilo.</a:t>
            </a:r>
          </a:p>
          <a:p>
            <a:pPr lvl="1"/>
            <a:r>
              <a:rPr lang="it-IT" sz="2200"/>
              <a:t>Dovrebbero essere adatte al terreno scelto (asfalto, bosco ecc.) e al tipo di corsa corrispondente.</a:t>
            </a:r>
          </a:p>
          <a:p>
            <a:pPr lvl="1"/>
            <a:r>
              <a:rPr lang="it-IT" sz="2200"/>
              <a:t>Sostituisci regolarmente la scarpa da corsa.</a:t>
            </a:r>
          </a:p>
          <a:p>
            <a:pPr lvl="1"/>
            <a:r>
              <a:rPr lang="it-IT" sz="2200"/>
              <a:t>Chi si allena regolarmente dovrebbe avere più di un paio di scarpe da corsa.</a:t>
            </a:r>
          </a:p>
          <a:p>
            <a:pPr marL="273050" lvl="1" indent="-273050">
              <a:buNone/>
            </a:pPr>
            <a:endParaRPr lang="de-CH" sz="2200" dirty="0"/>
          </a:p>
        </p:txBody>
      </p:sp>
      <p:pic>
        <p:nvPicPr>
          <p:cNvPr id="9" name="Bildplatzhalter 8" descr="Ein Bild, das Person, draußen, Boden, Bordstein enthält.&#10;&#10;Automatisch generierte Beschreibung">
            <a:extLst>
              <a:ext uri="{FF2B5EF4-FFF2-40B4-BE49-F238E27FC236}">
                <a16:creationId xmlns:a16="http://schemas.microsoft.com/office/drawing/2014/main" id="{6105CF55-7787-4223-9F90-FD10F1DB19D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4" r="11314"/>
          <a:stretch>
            <a:fillRect/>
          </a:stretch>
        </p:blipFill>
        <p:spPr/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A5191775-09BA-4D9F-A499-E8DE9E95B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Indossa scarpe adatte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637FA2-987F-4837-A621-31A9BFF6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DA6BCB5-3FB7-45D0-852C-76C0F57034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/>
              <a:t>Fonte: Gettyimages</a:t>
            </a:r>
          </a:p>
        </p:txBody>
      </p:sp>
    </p:spTree>
    <p:extLst>
      <p:ext uri="{BB962C8B-B14F-4D97-AF65-F5344CB8AC3E}">
        <p14:creationId xmlns:p14="http://schemas.microsoft.com/office/powerpoint/2010/main" val="2506486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Incrementa gradualmente la frequenza, la durata e l’intensità dello sforzo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96D6-58DE-42C0-9574-57FAD754B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it-IT" b="0" i="0">
                <a:solidFill>
                  <a:srgbClr val="333333"/>
                </a:solidFill>
                <a:effectLst/>
                <a:latin typeface="BFU Suisse Regular"/>
              </a:rPr>
              <a:t>Per i principianti:</a:t>
            </a:r>
          </a:p>
          <a:p>
            <a:pPr lvl="1"/>
            <a:r>
              <a:rPr lang="it-IT" b="0" i="0">
                <a:solidFill>
                  <a:srgbClr val="333333"/>
                </a:solidFill>
                <a:effectLst/>
                <a:latin typeface="BFU Suisse Regular"/>
              </a:rPr>
              <a:t>pianificare bene l’allenamento e le fasi di recupero</a:t>
            </a:r>
          </a:p>
          <a:p>
            <a:pPr lvl="1"/>
            <a:r>
              <a:rPr lang="it-IT">
                <a:solidFill>
                  <a:srgbClr val="333333"/>
                </a:solidFill>
                <a:latin typeface="BFU Suisse Regular"/>
              </a:rPr>
              <a:t>apprendere una buona tecnica di base</a:t>
            </a:r>
          </a:p>
          <a:p>
            <a:pPr lvl="1"/>
            <a:r>
              <a:rPr lang="it-IT"/>
              <a:t>meglio iniziare con distanze brevi e pianeggianti e ritmi lenti</a:t>
            </a:r>
          </a:p>
          <a:p>
            <a:pPr lvl="1"/>
            <a:r>
              <a:rPr lang="it-IT"/>
              <a:t>alternare tra camminata e corsa</a:t>
            </a:r>
          </a:p>
          <a:p>
            <a:pPr lvl="1"/>
            <a:r>
              <a:rPr lang="it-IT"/>
              <a:t>scegliere un ritmo di corsa che permetta di conversare facilmente con la compagna o il compagno di corsa</a:t>
            </a:r>
          </a:p>
          <a:p>
            <a:pPr lvl="1"/>
            <a:r>
              <a:rPr lang="it-IT"/>
              <a:t>incrementare gradualmente la frequenza, la durata e l’intensità dello sforzo</a:t>
            </a:r>
          </a:p>
          <a:p>
            <a:pPr marL="0" lvl="1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35969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2F1A9E7-DCAE-453A-AEAC-95CB096A628B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it-IT">
                <a:solidFill>
                  <a:srgbClr val="333333"/>
                </a:solidFill>
                <a:latin typeface="BFU Suisse Regular"/>
              </a:rPr>
              <a:t>Completa l'allenamento con esercizi di rafforzamento, mobilizzazione e stretching. Sono importanti per stabilizzare le articolazioni tibio-tarsiche, le ginocchia e il tronco, soprattutto dopo un infortunio.</a:t>
            </a:r>
          </a:p>
          <a:p>
            <a:endParaRPr lang="de-CH" dirty="0"/>
          </a:p>
          <a:p>
            <a:endParaRPr lang="de-CH" dirty="0"/>
          </a:p>
        </p:txBody>
      </p:sp>
      <p:pic>
        <p:nvPicPr>
          <p:cNvPr id="9" name="Bildplatzhalter 8" descr="Ein Bild, das Baum, draußen, Gras, Parken enthält.&#10;&#10;Automatisch generierte Beschreibung">
            <a:extLst>
              <a:ext uri="{FF2B5EF4-FFF2-40B4-BE49-F238E27FC236}">
                <a16:creationId xmlns:a16="http://schemas.microsoft.com/office/drawing/2014/main" id="{265E2F9C-A5C4-4FA0-BD09-7740516C7D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2" r="11352"/>
          <a:stretch>
            <a:fillRect/>
          </a:stretch>
        </p:blipFill>
        <p:spPr/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E4DDC041-8881-4DF7-87F9-A28678C3F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Integra l'allenamento con esercizi di rafforzamento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D2CEF-BB4D-40CD-ABCA-7795BCE8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12787D2-AD76-4F30-859C-2A3E2CB8E6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/>
              <a:t>Fonte: Gettyimages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09198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Non lasciarti distrarre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96D6-58DE-42C0-9574-57FAD754B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it-IT" b="0" i="0">
                <a:solidFill>
                  <a:srgbClr val="333333"/>
                </a:solidFill>
                <a:effectLst/>
                <a:latin typeface="BFU Suisse Regular"/>
              </a:rPr>
              <a:t>Rimani vigile, in particolare</a:t>
            </a:r>
          </a:p>
          <a:p>
            <a:pPr lvl="2"/>
            <a:r>
              <a:rPr lang="it-IT" b="0" i="0">
                <a:solidFill>
                  <a:srgbClr val="333333"/>
                </a:solidFill>
                <a:effectLst/>
                <a:latin typeface="BFU Suisse Regular"/>
              </a:rPr>
              <a:t>su un terreno impegnativo</a:t>
            </a:r>
          </a:p>
          <a:p>
            <a:pPr lvl="2"/>
            <a:r>
              <a:rPr lang="it-IT">
                <a:solidFill>
                  <a:srgbClr val="333333"/>
                </a:solidFill>
                <a:latin typeface="BFU Suisse Regular"/>
              </a:rPr>
              <a:t>in caso di affaticamento mentale e fisico</a:t>
            </a:r>
          </a:p>
          <a:p>
            <a:pPr marL="0" lvl="1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02360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5719FC-40CF-4B89-B6C1-D544AF3ACFA9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pPr lvl="1"/>
            <a:r>
              <a:rPr lang="it-IT" dirty="0"/>
              <a:t>Indossa abiti chiari.</a:t>
            </a:r>
          </a:p>
          <a:p>
            <a:pPr lvl="1"/>
            <a:r>
              <a:rPr lang="it-IT" dirty="0"/>
              <a:t>Equipaggiati con elementi riflettenti visibili (ad es. giubbotto riflettente, fasce rifrangenti) ed eventualmente una lampada frontale.</a:t>
            </a:r>
          </a:p>
          <a:p>
            <a:pPr lvl="1"/>
            <a:r>
              <a:rPr lang="it-IT" dirty="0"/>
              <a:t>Indossa accessori riflettenti soprattutto sulle parti mobili del corpo (gambe, braccia).</a:t>
            </a:r>
          </a:p>
        </p:txBody>
      </p:sp>
      <p:pic>
        <p:nvPicPr>
          <p:cNvPr id="9" name="Bildplatzhalter 8" descr="Ein Bild, das Person, grün enthält.&#10;&#10;Automatisch generierte Beschreibung">
            <a:extLst>
              <a:ext uri="{FF2B5EF4-FFF2-40B4-BE49-F238E27FC236}">
                <a16:creationId xmlns:a16="http://schemas.microsoft.com/office/drawing/2014/main" id="{A4B9729A-6E63-4E96-BF3E-03A123695F9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2" r="11352"/>
          <a:stretch>
            <a:fillRect/>
          </a:stretch>
        </p:blipFill>
        <p:spPr/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94F83E0A-F7A3-4A24-9B0F-DCED3784A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Renditi visibile, anche di giorno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6F247D0-6E51-4DC5-9868-9DABF85DB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C14B60F-3C5E-4D30-AB3B-11CB39799C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/>
              <a:t>Fonte: Gettyimages</a:t>
            </a:r>
          </a:p>
        </p:txBody>
      </p:sp>
    </p:spTree>
    <p:extLst>
      <p:ext uri="{BB962C8B-B14F-4D97-AF65-F5344CB8AC3E}">
        <p14:creationId xmlns:p14="http://schemas.microsoft.com/office/powerpoint/2010/main" val="320009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algn="ctr"/>
            <a:r>
              <a:rPr lang="it-IT" dirty="0"/>
              <a:t>Video </a:t>
            </a:r>
            <a:r>
              <a:rPr lang="it-IT" dirty="0">
                <a:hlinkClick r:id="rId3"/>
              </a:rPr>
              <a:t>Correre senza infortuni</a:t>
            </a:r>
            <a:endParaRPr lang="it-IT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/>
          </a:p>
        </p:txBody>
      </p:sp>
      <p:pic>
        <p:nvPicPr>
          <p:cNvPr id="12" name="Grafik 11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59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Maggiori informazioni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8" y="1484784"/>
            <a:ext cx="10081118" cy="46921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it-IT" dirty="0"/>
              <a:t>Trovi ulteriori consigli per la tua sicurezza su www.upi.ch.  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50679061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_BFU_de.potx" id="{26CB5F23-5D27-4E93-B937-02C30A84BF98}" vid="{F51711AA-632B-42BF-826D-AE974C4A7B5A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14" ma:contentTypeDescription="Ein neues Dokument erstellen." ma:contentTypeScope="" ma:versionID="8a32279e21261cc9aad5d24826d3cb50">
  <xsd:schema xmlns:xsd="http://www.w3.org/2001/XMLSchema" xmlns:xs="http://www.w3.org/2001/XMLSchema" xmlns:p="http://schemas.microsoft.com/office/2006/metadata/properties" xmlns:ns2="bb4941f2-48be-4bb0-a3d9-a0ff0057a962" xmlns:ns3="28b27246-006c-4c52-ba09-a14edd98252a" targetNamespace="http://schemas.microsoft.com/office/2006/metadata/properties" ma:root="true" ma:fieldsID="ef99dfdc11095599b100cc5083ec201c" ns2:_="" ns3:_="">
    <xsd:import namespace="bb4941f2-48be-4bb0-a3d9-a0ff0057a962"/>
    <xsd:import namespace="28b27246-006c-4c52-ba09-a14edd982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1b12924a-b9be-4e7e-81f0-735c63fe5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27246-006c-4c52-ba09-a14edd98252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b943245-af3c-4a75-8039-002b343b1f10}" ma:internalName="TaxCatchAll" ma:showField="CatchAllData" ma:web="28b27246-006c-4c52-ba09-a14edd982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4941f2-48be-4bb0-a3d9-a0ff0057a962">
      <Terms xmlns="http://schemas.microsoft.com/office/infopath/2007/PartnerControls"/>
    </lcf76f155ced4ddcb4097134ff3c332f>
    <TaxCatchAll xmlns="28b27246-006c-4c52-ba09-a14edd98252a" xsi:nil="true"/>
  </documentManagement>
</p:properties>
</file>

<file path=customXml/itemProps1.xml><?xml version="1.0" encoding="utf-8"?>
<ds:datastoreItem xmlns:ds="http://schemas.openxmlformats.org/officeDocument/2006/customXml" ds:itemID="{508F1032-EED9-41A4-8FA2-CBE5C30317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CDE00D-38BE-4AF7-80C7-2B00F39866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28b27246-006c-4c52-ba09-a14edd982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C1C5B9F-AFC0-4F84-BBCF-27F3B7C5ABB9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purl.org/dc/elements/1.1/"/>
    <ds:schemaRef ds:uri="28b27246-006c-4c52-ba09-a14edd98252a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bb4941f2-48be-4bb0-a3d9-a0ff0057a96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489</Words>
  <Application>Microsoft Office PowerPoint</Application>
  <PresentationFormat>Breitbild</PresentationFormat>
  <Paragraphs>67</Paragraphs>
  <Slides>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8" baseType="lpstr">
      <vt:lpstr>Arial</vt:lpstr>
      <vt:lpstr>ASICS 3.0 Regular</vt:lpstr>
      <vt:lpstr>BFU Suisse</vt:lpstr>
      <vt:lpstr>BFU Suisse </vt:lpstr>
      <vt:lpstr>BFU Suisse Medium</vt:lpstr>
      <vt:lpstr>BFU Suisse Regular</vt:lpstr>
      <vt:lpstr>Graphik Regular</vt:lpstr>
      <vt:lpstr>Suisse Int'l</vt:lpstr>
      <vt:lpstr>Design bfu</vt:lpstr>
      <vt:lpstr>Per non dover appendere le scarpe al chiodo</vt:lpstr>
      <vt:lpstr>PowerPoint-Präsentation</vt:lpstr>
      <vt:lpstr>Indossa scarpe adatte</vt:lpstr>
      <vt:lpstr>Incrementa gradualmente la frequenza, la durata e l’intensità dello sforzo</vt:lpstr>
      <vt:lpstr>Integra l'allenamento con esercizi di rafforzamento</vt:lpstr>
      <vt:lpstr>Non lasciarti distrarre</vt:lpstr>
      <vt:lpstr>Renditi visibile, anche di giorno</vt:lpstr>
      <vt:lpstr>PowerPoint-Präsentation</vt:lpstr>
      <vt:lpstr>Maggiori informazioni</vt:lpstr>
    </vt:vector>
  </TitlesOfParts>
  <Company>VORLAGENBAUER.ch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Praesentation_BFU_de</dc:title>
  <dc:creator>Jonny Wüthrich</dc:creator>
  <cp:lastModifiedBy>Baeriswyl Michelle</cp:lastModifiedBy>
  <cp:revision>146</cp:revision>
  <cp:lastPrinted>2022-05-30T12:53:45Z</cp:lastPrinted>
  <dcterms:created xsi:type="dcterms:W3CDTF">2014-01-21T17:34:46Z</dcterms:created>
  <dcterms:modified xsi:type="dcterms:W3CDTF">2023-07-26T10:31:37Z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Order">
    <vt:r8>21500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  <property fmtid="{D5CDD505-2E9C-101B-9397-08002B2CF9AE}" pid="8" name="MediaServiceImageTags">
    <vt:lpwstr/>
  </property>
</Properties>
</file>