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62" r:id="rId5"/>
    <p:sldId id="305" r:id="rId6"/>
    <p:sldId id="303" r:id="rId7"/>
    <p:sldId id="296" r:id="rId8"/>
    <p:sldId id="306" r:id="rId9"/>
    <p:sldId id="307" r:id="rId10"/>
    <p:sldId id="308" r:id="rId11"/>
    <p:sldId id="297" r:id="rId12"/>
    <p:sldId id="301" r:id="rId13"/>
    <p:sldId id="300" r:id="rId1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ämer Andrea" initials="KA" lastIdx="2" clrIdx="0">
    <p:extLst>
      <p:ext uri="{19B8F6BF-5375-455C-9EA6-DF929625EA0E}">
        <p15:presenceInfo xmlns:p15="http://schemas.microsoft.com/office/powerpoint/2012/main" userId="S-1-5-21-1475044384-693701708-1244863647-20654" providerId="AD"/>
      </p:ext>
    </p:extLst>
  </p:cmAuthor>
  <p:cmAuthor id="2" name="Baeriswyl Michelle" initials="BM" lastIdx="9" clrIdx="1">
    <p:extLst>
      <p:ext uri="{19B8F6BF-5375-455C-9EA6-DF929625EA0E}">
        <p15:presenceInfo xmlns:p15="http://schemas.microsoft.com/office/powerpoint/2012/main" userId="Baeriswyl Michelle" providerId="None"/>
      </p:ext>
    </p:extLst>
  </p:cmAuthor>
  <p:cmAuthor id="3" name="Benedikt Heer" initials="BH" lastIdx="6" clrIdx="2">
    <p:extLst>
      <p:ext uri="{19B8F6BF-5375-455C-9EA6-DF929625EA0E}">
        <p15:presenceInfo xmlns:p15="http://schemas.microsoft.com/office/powerpoint/2012/main" userId="Benedikt He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 autoAdjust="0"/>
    <p:restoredTop sz="66369" autoAdjust="0"/>
  </p:normalViewPr>
  <p:slideViewPr>
    <p:cSldViewPr showGuides="1">
      <p:cViewPr varScale="1">
        <p:scale>
          <a:sx n="70" d="100"/>
          <a:sy n="70" d="100"/>
        </p:scale>
        <p:origin x="346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2000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AF74D807-7441-45A3-8ED1-62ACC551A4B4}"/>
    <pc:docChg chg="modSld">
      <pc:chgData name="Baeriswyl Michelle" userId="7dbe6026-e9b7-4e33-982d-84db899c07af" providerId="ADAL" clId="{AF74D807-7441-45A3-8ED1-62ACC551A4B4}" dt="2021-07-21T12:54:09.569" v="1" actId="20577"/>
      <pc:docMkLst>
        <pc:docMk/>
      </pc:docMkLst>
      <pc:sldChg chg="modSp mod">
        <pc:chgData name="Baeriswyl Michelle" userId="7dbe6026-e9b7-4e33-982d-84db899c07af" providerId="ADAL" clId="{AF74D807-7441-45A3-8ED1-62ACC551A4B4}" dt="2021-07-21T12:54:09.569" v="1" actId="20577"/>
        <pc:sldMkLst>
          <pc:docMk/>
          <pc:sldMk cId="1765271012" sldId="305"/>
        </pc:sldMkLst>
        <pc:spChg chg="mod">
          <ac:chgData name="Baeriswyl Michelle" userId="7dbe6026-e9b7-4e33-982d-84db899c07af" providerId="ADAL" clId="{AF74D807-7441-45A3-8ED1-62ACC551A4B4}" dt="2021-07-21T12:54:09.569" v="1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5F87FAA6-96F6-4025-8C4C-3E9660C818E8}"/>
    <pc:docChg chg="modSld">
      <pc:chgData name="Baeriswyl Michelle" userId="7dbe6026-e9b7-4e33-982d-84db899c07af" providerId="ADAL" clId="{5F87FAA6-96F6-4025-8C4C-3E9660C818E8}" dt="2023-07-26T10:37:36.569" v="6" actId="20577"/>
      <pc:docMkLst>
        <pc:docMk/>
      </pc:docMkLst>
      <pc:sldChg chg="modSp mod">
        <pc:chgData name="Baeriswyl Michelle" userId="7dbe6026-e9b7-4e33-982d-84db899c07af" providerId="ADAL" clId="{5F87FAA6-96F6-4025-8C4C-3E9660C818E8}" dt="2023-07-26T10:37:36.569" v="6" actId="20577"/>
        <pc:sldMkLst>
          <pc:docMk/>
          <pc:sldMk cId="1765271012" sldId="305"/>
        </pc:sldMkLst>
        <pc:spChg chg="mod">
          <ac:chgData name="Baeriswyl Michelle" userId="7dbe6026-e9b7-4e33-982d-84db899c07af" providerId="ADAL" clId="{5F87FAA6-96F6-4025-8C4C-3E9660C818E8}" dt="2023-07-26T10:37:28.630" v="2" actId="14100"/>
          <ac:spMkLst>
            <pc:docMk/>
            <pc:sldMk cId="1765271012" sldId="305"/>
            <ac:spMk id="3" creationId="{00000000-0000-0000-0000-000000000000}"/>
          </ac:spMkLst>
        </pc:spChg>
        <pc:spChg chg="mod">
          <ac:chgData name="Baeriswyl Michelle" userId="7dbe6026-e9b7-4e33-982d-84db899c07af" providerId="ADAL" clId="{5F87FAA6-96F6-4025-8C4C-3E9660C818E8}" dt="2023-07-26T10:37:36.569" v="6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1103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33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3650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8911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0144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597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r>
              <a:rPr lang="en-GB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futsal?</a:t>
            </a:r>
            <a:endParaRPr lang="de-CH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Futsal hails from South America (“</a:t>
            </a:r>
            <a:r>
              <a:rPr lang="en-GB" sz="11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fútbol</a:t>
            </a:r>
            <a:r>
              <a:rPr lang="en-GB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1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</a:t>
            </a:r>
            <a:r>
              <a:rPr lang="en-GB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means indoor football) and is played worldwide. Futsal is primarily characterised by a special set of rules to protect the players: almost all physical contact is prohibited. Futsal is also played with a “low bounce” ball. </a:t>
            </a:r>
            <a:endParaRPr lang="de-CH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01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677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113" y="2060848"/>
            <a:ext cx="9144495" cy="1543314"/>
          </a:xfrm>
        </p:spPr>
        <p:txBody>
          <a:bodyPr/>
          <a:lstStyle/>
          <a:p>
            <a:r>
              <a:rPr lang="en-GB" dirty="0"/>
              <a:t>Better on the ball </a:t>
            </a:r>
            <a:br>
              <a:rPr lang="en-GB" dirty="0"/>
            </a:br>
            <a:r>
              <a:rPr lang="en-GB" dirty="0"/>
              <a:t>than in a hospital bed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SafetyKit</a:t>
            </a:r>
            <a:r>
              <a:rPr lang="de-CH" dirty="0"/>
              <a:t> Football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Company, Event, Date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information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7704854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dirty="0"/>
              <a:t>Find more accident prevention tips at </a:t>
            </a:r>
            <a:r>
              <a:rPr lang="en-GB" dirty="0" err="1"/>
              <a:t>bfu.ch</a:t>
            </a:r>
            <a:r>
              <a:rPr lang="en-GB" dirty="0"/>
              <a:t>. 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06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8553" y="1494023"/>
            <a:ext cx="7704855" cy="4402039"/>
          </a:xfrm>
        </p:spPr>
        <p:txBody>
          <a:bodyPr/>
          <a:lstStyle/>
          <a:p>
            <a:pPr marL="0" lvl="1" indent="0">
              <a:buNone/>
            </a:pPr>
            <a:r>
              <a:rPr lang="en-GB" dirty="0"/>
              <a:t>Football is one of the most popular sports in the world. And if you aren’t content with being a spectator, you can join in yourself. </a:t>
            </a:r>
          </a:p>
          <a:p>
            <a:pPr marL="0" lvl="1" indent="0">
              <a:buNone/>
            </a:pPr>
            <a:r>
              <a:rPr lang="en-GB" dirty="0"/>
              <a:t>But it’s not just the pros who hurt themselves while chasing the ball – over 75 000 recreational footballers fall foul of injury each year.  </a:t>
            </a:r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514650" y="6104633"/>
            <a:ext cx="75322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BFU extrapolation: number of casualties Ø 2016–2020, Swiss population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7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Properly kitted out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8249145" cy="4692179"/>
          </a:xfrm>
        </p:spPr>
        <p:txBody>
          <a:bodyPr>
            <a:noAutofit/>
          </a:bodyPr>
          <a:lstStyle/>
          <a:p>
            <a:pPr lvl="1"/>
            <a:r>
              <a:rPr lang="en-GB" dirty="0"/>
              <a:t>Wear </a:t>
            </a:r>
            <a:r>
              <a:rPr lang="en-GB" b="1" dirty="0"/>
              <a:t>shin guards with integrated ankle protection </a:t>
            </a:r>
            <a:r>
              <a:rPr lang="en-GB" dirty="0"/>
              <a:t>during every training and every match – even at grassroots tournaments and fun games.</a:t>
            </a:r>
          </a:p>
          <a:p>
            <a:pPr lvl="1"/>
            <a:r>
              <a:rPr lang="en-GB" dirty="0"/>
              <a:t>Choose surface-appropriate </a:t>
            </a:r>
            <a:r>
              <a:rPr lang="en-GB" b="1" dirty="0"/>
              <a:t>football boots </a:t>
            </a:r>
            <a:r>
              <a:rPr lang="en-GB" dirty="0"/>
              <a:t>(studs, multiple rubber studs, indoor boots).</a:t>
            </a:r>
          </a:p>
          <a:p>
            <a:pPr lvl="1"/>
            <a:r>
              <a:rPr lang="en-GB" dirty="0"/>
              <a:t>Remove or tape down your</a:t>
            </a:r>
            <a:r>
              <a:rPr lang="en-GB" b="1" dirty="0"/>
              <a:t> watch and jewellery.</a:t>
            </a:r>
            <a:endParaRPr lang="en-GB" dirty="0"/>
          </a:p>
          <a:p>
            <a:pPr lvl="1"/>
            <a:r>
              <a:rPr lang="en-GB" dirty="0"/>
              <a:t>Wear</a:t>
            </a:r>
            <a:r>
              <a:rPr lang="en-GB" b="1" dirty="0"/>
              <a:t> sports-appropriate glasses.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74" y="1052736"/>
            <a:ext cx="3063082" cy="46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7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Be match ready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GB" b="1" dirty="0"/>
              <a:t>Warm up</a:t>
            </a:r>
            <a:r>
              <a:rPr lang="en-GB" dirty="0"/>
              <a:t> properly. </a:t>
            </a:r>
            <a:endParaRPr lang="en-GB" b="1" dirty="0"/>
          </a:p>
          <a:p>
            <a:pPr lvl="1"/>
            <a:r>
              <a:rPr lang="en-GB" dirty="0"/>
              <a:t>Always do </a:t>
            </a:r>
            <a:r>
              <a:rPr lang="en-GB" b="1" dirty="0"/>
              <a:t>strengthening and stretching exercises </a:t>
            </a:r>
            <a:r>
              <a:rPr lang="en-GB" dirty="0"/>
              <a:t>as well as </a:t>
            </a:r>
            <a:r>
              <a:rPr lang="en-GB" b="1" dirty="0"/>
              <a:t>stabilising exercises </a:t>
            </a:r>
            <a:r>
              <a:rPr lang="en-GB" dirty="0"/>
              <a:t>for your foot and knee joints and your core.</a:t>
            </a:r>
          </a:p>
          <a:p>
            <a:pPr marL="0" lvl="1" indent="0">
              <a:buNone/>
            </a:pPr>
            <a:endParaRPr lang="de-CH" sz="1400" dirty="0"/>
          </a:p>
          <a:p>
            <a:pPr lvl="1"/>
            <a:endParaRPr lang="de-CH" sz="1400" dirty="0"/>
          </a:p>
          <a:p>
            <a:pPr marL="0" lvl="1" indent="0">
              <a:buNone/>
            </a:pPr>
            <a:endParaRPr lang="de-CH" sz="1400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32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GB" sz="1600" b="1" dirty="0">
                <a:solidFill>
                  <a:schemeClr val="accent2"/>
                </a:solidFill>
              </a:rPr>
              <a:t>Abductors and adductors  </a:t>
            </a:r>
            <a:endParaRPr lang="de-CH" sz="1600" b="1" dirty="0">
              <a:solidFill>
                <a:schemeClr val="accent2"/>
              </a:solidFill>
            </a:endParaRPr>
          </a:p>
          <a:p>
            <a:endParaRPr lang="de-DE" sz="1600" b="1" dirty="0">
              <a:solidFill>
                <a:schemeClr val="accent2"/>
              </a:solidFill>
            </a:endParaRPr>
          </a:p>
          <a:p>
            <a:pPr lvl="1"/>
            <a:r>
              <a:rPr lang="en-GB" sz="1600" dirty="0"/>
              <a:t>Loop the mini resistance band around your legs, just above the ankles. Stand with your feet hip wide and raise one leg.</a:t>
            </a:r>
            <a:endParaRPr lang="de-CH" sz="1600" dirty="0"/>
          </a:p>
          <a:p>
            <a:pPr lvl="1"/>
            <a:r>
              <a:rPr lang="en-GB" sz="1600" dirty="0"/>
              <a:t>Maintaining your balance, move your raised leg out to the side and back again.</a:t>
            </a:r>
            <a:endParaRPr lang="de-CH" sz="1600" dirty="0"/>
          </a:p>
          <a:p>
            <a:pPr lvl="1"/>
            <a:r>
              <a:rPr lang="en-GB" sz="1600" dirty="0"/>
              <a:t>Repeat the movement and guide your raised foot back and forth.  </a:t>
            </a:r>
            <a:endParaRPr lang="de-CH" sz="1600" dirty="0"/>
          </a:p>
          <a:p>
            <a:pPr lvl="1"/>
            <a:r>
              <a:rPr lang="en-GB" sz="1600" dirty="0"/>
              <a:t>Repeat the exercise with your other leg.</a:t>
            </a:r>
            <a:endParaRPr lang="de-CH" sz="1600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r="310"/>
          <a:stretch>
            <a:fillRect/>
          </a:stretch>
        </p:blipFill>
        <p:spPr>
          <a:noFill/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on your muscle strength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your joints will thank you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5480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GB" sz="1600" b="1" dirty="0">
                <a:solidFill>
                  <a:schemeClr val="accent2"/>
                </a:solidFill>
              </a:rPr>
              <a:t>Ankle stability</a:t>
            </a:r>
            <a:endParaRPr lang="de-CH" sz="1600" b="1" dirty="0">
              <a:solidFill>
                <a:schemeClr val="accent2"/>
              </a:solidFill>
            </a:endParaRPr>
          </a:p>
          <a:p>
            <a:endParaRPr lang="de-DE" sz="1600" b="1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GB" sz="1600" dirty="0"/>
              <a:t>Place the mini band flat on the floor.</a:t>
            </a:r>
            <a:endParaRPr lang="de-CH" sz="1600" dirty="0"/>
          </a:p>
          <a:p>
            <a:pPr lvl="1"/>
            <a:r>
              <a:rPr lang="en-GB" sz="1600" dirty="0"/>
              <a:t>Jump sideways over the band: staggered, on two legs, on one leg.</a:t>
            </a:r>
            <a:endParaRPr lang="de-CH" sz="1600" dirty="0"/>
          </a:p>
          <a:p>
            <a:pPr lvl="1"/>
            <a:r>
              <a:rPr lang="en-GB" sz="1600" dirty="0"/>
              <a:t>Jump forwards and backwards over the band: staggered, on two legs, on one leg. </a:t>
            </a:r>
            <a:endParaRPr lang="de-CH" sz="1600" dirty="0"/>
          </a:p>
          <a:p>
            <a:pPr lvl="1"/>
            <a:r>
              <a:rPr lang="en-GB" sz="1600" dirty="0"/>
              <a:t>Repeat the exercise with both legs.</a:t>
            </a:r>
            <a:endParaRPr lang="de-CH" sz="1600" dirty="0"/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600" dirty="0"/>
          </a:p>
          <a:p>
            <a:r>
              <a:rPr lang="de-DE" sz="1600" b="1" dirty="0" err="1"/>
              <a:t>Tip</a:t>
            </a:r>
            <a:endParaRPr lang="de-DE" sz="1600" b="1" dirty="0"/>
          </a:p>
          <a:p>
            <a:pPr marL="285750" lvl="1" indent="-285750"/>
            <a:r>
              <a:rPr lang="en-GB" sz="1600" dirty="0"/>
              <a:t>You can also jump barefoot</a:t>
            </a:r>
            <a:endParaRPr lang="de-DE" sz="1600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4" y="1284079"/>
            <a:ext cx="5760468" cy="4937544"/>
          </a:xfr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on your muscle strength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your joints will thank you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450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on your muscle strength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Rules for all exercises:</a:t>
            </a:r>
            <a:endParaRPr lang="de-CH" b="1" dirty="0">
              <a:solidFill>
                <a:schemeClr val="accent2"/>
              </a:solidFill>
            </a:endParaRPr>
          </a:p>
          <a:p>
            <a:pPr lvl="1"/>
            <a:r>
              <a:rPr lang="en-GB" dirty="0"/>
              <a:t>Increase your training intensity step by step</a:t>
            </a:r>
            <a:endParaRPr lang="de-CH" dirty="0"/>
          </a:p>
          <a:p>
            <a:pPr lvl="1"/>
            <a:r>
              <a:rPr lang="en-GB" dirty="0"/>
              <a:t>Exercise regularly; preferably 2–3 times a week</a:t>
            </a:r>
            <a:endParaRPr lang="de-CH" dirty="0"/>
          </a:p>
          <a:p>
            <a:pPr lvl="1"/>
            <a:r>
              <a:rPr lang="en-GB" dirty="0"/>
              <a:t>Consult an expert if you experience pain while doing the exercises</a:t>
            </a:r>
            <a:endParaRPr lang="de-CH" sz="3600" dirty="0"/>
          </a:p>
          <a:p>
            <a:pPr lvl="1"/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98F63E7-3896-4577-BCE0-1267A0AF63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your joints will thank you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699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Play fair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7992887" cy="4692179"/>
          </a:xfrm>
        </p:spPr>
        <p:txBody>
          <a:bodyPr>
            <a:noAutofit/>
          </a:bodyPr>
          <a:lstStyle/>
          <a:p>
            <a:pPr lvl="1"/>
            <a:r>
              <a:rPr lang="en-GB" dirty="0"/>
              <a:t>Play by the </a:t>
            </a:r>
            <a:r>
              <a:rPr lang="en-GB" b="1" dirty="0"/>
              <a:t>rules of the game </a:t>
            </a:r>
            <a:r>
              <a:rPr lang="en-GB" dirty="0"/>
              <a:t>and use common sense.</a:t>
            </a:r>
          </a:p>
          <a:p>
            <a:pPr lvl="1"/>
            <a:r>
              <a:rPr lang="en-GB" dirty="0"/>
              <a:t>Treat your </a:t>
            </a:r>
            <a:r>
              <a:rPr lang="en-GB" b="1" dirty="0"/>
              <a:t>opponent with respect </a:t>
            </a:r>
            <a:r>
              <a:rPr lang="en-GB" dirty="0"/>
              <a:t>and protect their health.  </a:t>
            </a:r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lvl="1"/>
            <a:endParaRPr lang="de-CH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2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6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first indoors (futsal)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11017223" cy="1440160"/>
          </a:xfrm>
        </p:spPr>
        <p:txBody>
          <a:bodyPr>
            <a:noAutofit/>
          </a:bodyPr>
          <a:lstStyle/>
          <a:p>
            <a:pPr lvl="1"/>
            <a:r>
              <a:rPr lang="en-GB" dirty="0"/>
              <a:t>Follow and respect the futsal rules.  </a:t>
            </a:r>
          </a:p>
          <a:p>
            <a:pPr lvl="1"/>
            <a:r>
              <a:rPr lang="en-GB" dirty="0"/>
              <a:t>Wear appropriate footwear.</a:t>
            </a:r>
          </a:p>
          <a:p>
            <a:pPr lvl="1"/>
            <a:r>
              <a:rPr lang="en-GB" dirty="0"/>
              <a:t>Use the appropriate balls. </a:t>
            </a:r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lvl="1"/>
            <a:endParaRPr lang="de-CH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794827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Props1.xml><?xml version="1.0" encoding="utf-8"?>
<ds:datastoreItem xmlns:ds="http://schemas.openxmlformats.org/officeDocument/2006/customXml" ds:itemID="{B124F347-1A4A-4C97-9FBF-278A2EAD0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56EFB5-193B-4F92-87FD-E22B629F4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F6E6CB-DDC5-40CB-A374-27F83FEB90E0}">
  <ds:schemaRefs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bb4941f2-48be-4bb0-a3d9-a0ff0057a962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28b27246-006c-4c52-ba09-a14edd98252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477</Words>
  <Application>Microsoft Office PowerPoint</Application>
  <PresentationFormat>Breitbild</PresentationFormat>
  <Paragraphs>76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BFU Suisse</vt:lpstr>
      <vt:lpstr>BFU Suisse </vt:lpstr>
      <vt:lpstr>BFU Suisse Medium</vt:lpstr>
      <vt:lpstr>Suisse Int'l</vt:lpstr>
      <vt:lpstr>Design bfu</vt:lpstr>
      <vt:lpstr>Better on the ball  than in a hospital bed</vt:lpstr>
      <vt:lpstr>PowerPoint-Präsentation</vt:lpstr>
      <vt:lpstr>Properly kitted out</vt:lpstr>
      <vt:lpstr>Be match ready</vt:lpstr>
      <vt:lpstr>Work on your muscle strength</vt:lpstr>
      <vt:lpstr>Work on your muscle strength</vt:lpstr>
      <vt:lpstr>Work on your muscle strength</vt:lpstr>
      <vt:lpstr>Play fair</vt:lpstr>
      <vt:lpstr>Safety first indoors (futsal)</vt:lpstr>
      <vt:lpstr>More information</vt:lpstr>
    </vt:vector>
  </TitlesOfParts>
  <Manager/>
  <Company>bfu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</dc:title>
  <dc:subject/>
  <dc:creator>Baeriswyl Michelle</dc:creator>
  <cp:keywords/>
  <dc:description/>
  <cp:lastModifiedBy>Baeriswyl Michelle</cp:lastModifiedBy>
  <cp:revision>95</cp:revision>
  <cp:lastPrinted>2020-05-14T13:54:36Z</cp:lastPrinted>
  <dcterms:created xsi:type="dcterms:W3CDTF">2019-07-08T10:42:09Z</dcterms:created>
  <dcterms:modified xsi:type="dcterms:W3CDTF">2023-07-26T10:37:38Z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MediaServiceImageTags">
    <vt:lpwstr/>
  </property>
</Properties>
</file>