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1"/>
  </p:notesMasterIdLst>
  <p:handoutMasterIdLst>
    <p:handoutMasterId r:id="rId22"/>
  </p:handoutMasterIdLst>
  <p:sldIdLst>
    <p:sldId id="262" r:id="rId5"/>
    <p:sldId id="285" r:id="rId6"/>
    <p:sldId id="286" r:id="rId7"/>
    <p:sldId id="292" r:id="rId8"/>
    <p:sldId id="301" r:id="rId9"/>
    <p:sldId id="290" r:id="rId10"/>
    <p:sldId id="291" r:id="rId11"/>
    <p:sldId id="289" r:id="rId12"/>
    <p:sldId id="300" r:id="rId13"/>
    <p:sldId id="287" r:id="rId14"/>
    <p:sldId id="288" r:id="rId15"/>
    <p:sldId id="297" r:id="rId16"/>
    <p:sldId id="293" r:id="rId17"/>
    <p:sldId id="296" r:id="rId18"/>
    <p:sldId id="294" r:id="rId19"/>
    <p:sldId id="29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eriswyl Michelle" initials="BM" lastIdx="3" clrIdx="0">
    <p:extLst>
      <p:ext uri="{19B8F6BF-5375-455C-9EA6-DF929625EA0E}">
        <p15:presenceInfo xmlns:p15="http://schemas.microsoft.com/office/powerpoint/2012/main" userId="Baeriswyl Michelle" providerId="None"/>
      </p:ext>
    </p:extLst>
  </p:cmAuthor>
  <p:cmAuthor id="2" name="Monique Walter" initials="MW" lastIdx="2" clrIdx="1">
    <p:extLst>
      <p:ext uri="{19B8F6BF-5375-455C-9EA6-DF929625EA0E}">
        <p15:presenceInfo xmlns:p15="http://schemas.microsoft.com/office/powerpoint/2012/main" userId="Monique Walter" providerId="None"/>
      </p:ext>
    </p:extLst>
  </p:cmAuthor>
  <p:cmAuthor id="3" name="Franziska Hartmann" initials="FH" lastIdx="5" clrIdx="2">
    <p:extLst>
      <p:ext uri="{19B8F6BF-5375-455C-9EA6-DF929625EA0E}">
        <p15:presenceInfo xmlns:p15="http://schemas.microsoft.com/office/powerpoint/2012/main" userId="Franziska Hart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6078"/>
    <a:srgbClr val="6EB2D0"/>
    <a:srgbClr val="00848E"/>
    <a:srgbClr val="52A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1990" autoAdjust="0"/>
  </p:normalViewPr>
  <p:slideViewPr>
    <p:cSldViewPr showGuides="1">
      <p:cViewPr varScale="1">
        <p:scale>
          <a:sx n="75" d="100"/>
          <a:sy n="75" d="100"/>
        </p:scale>
        <p:origin x="198" y="6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0ABA8345-2D07-4297-A8B5-23E6A1453878}"/>
    <pc:docChg chg="custSel modSld">
      <pc:chgData name="Baeriswyl Michelle" userId="7dbe6026-e9b7-4e33-982d-84db899c07af" providerId="ADAL" clId="{0ABA8345-2D07-4297-A8B5-23E6A1453878}" dt="2023-08-09T07:09:22.873" v="78" actId="13926"/>
      <pc:docMkLst>
        <pc:docMk/>
      </pc:docMkLst>
      <pc:sldChg chg="modSp mod">
        <pc:chgData name="Baeriswyl Michelle" userId="7dbe6026-e9b7-4e33-982d-84db899c07af" providerId="ADAL" clId="{0ABA8345-2D07-4297-A8B5-23E6A1453878}" dt="2023-08-09T07:09:22.873" v="78" actId="13926"/>
        <pc:sldMkLst>
          <pc:docMk/>
          <pc:sldMk cId="3042228720" sldId="285"/>
        </pc:sldMkLst>
        <pc:spChg chg="mod">
          <ac:chgData name="Baeriswyl Michelle" userId="7dbe6026-e9b7-4e33-982d-84db899c07af" providerId="ADAL" clId="{0ABA8345-2D07-4297-A8B5-23E6A1453878}" dt="2023-07-26T11:34:23.901" v="68" actId="1076"/>
          <ac:spMkLst>
            <pc:docMk/>
            <pc:sldMk cId="3042228720" sldId="285"/>
            <ac:spMk id="9" creationId="{00000000-0000-0000-0000-000000000000}"/>
          </ac:spMkLst>
        </pc:spChg>
        <pc:spChg chg="mod">
          <ac:chgData name="Baeriswyl Michelle" userId="7dbe6026-e9b7-4e33-982d-84db899c07af" providerId="ADAL" clId="{0ABA8345-2D07-4297-A8B5-23E6A1453878}" dt="2023-08-09T07:09:19.833" v="77" actId="13926"/>
          <ac:spMkLst>
            <pc:docMk/>
            <pc:sldMk cId="3042228720" sldId="285"/>
            <ac:spMk id="11" creationId="{00000000-0000-0000-0000-000000000000}"/>
          </ac:spMkLst>
        </pc:spChg>
        <pc:spChg chg="mod">
          <ac:chgData name="Baeriswyl Michelle" userId="7dbe6026-e9b7-4e33-982d-84db899c07af" providerId="ADAL" clId="{0ABA8345-2D07-4297-A8B5-23E6A1453878}" dt="2023-08-09T07:09:22.873" v="78" actId="13926"/>
          <ac:spMkLst>
            <pc:docMk/>
            <pc:sldMk cId="3042228720" sldId="285"/>
            <ac:spMk id="13" creationId="{00000000-0000-0000-0000-000000000000}"/>
          </ac:spMkLst>
        </pc:spChg>
      </pc:sldChg>
    </pc:docChg>
  </pc:docChgLst>
  <pc:docChgLst>
    <pc:chgData name="Baeriswyl Michelle" userId="7dbe6026-e9b7-4e33-982d-84db899c07af" providerId="ADAL" clId="{6F7E89E0-590C-4AB2-B3A1-4AEDFC31A678}"/>
    <pc:docChg chg="modSld">
      <pc:chgData name="Baeriswyl Michelle" userId="7dbe6026-e9b7-4e33-982d-84db899c07af" providerId="ADAL" clId="{6F7E89E0-590C-4AB2-B3A1-4AEDFC31A678}" dt="2022-07-20T10:40:25.437" v="1" actId="20577"/>
      <pc:docMkLst>
        <pc:docMk/>
      </pc:docMkLst>
      <pc:sldChg chg="modSp mod">
        <pc:chgData name="Baeriswyl Michelle" userId="7dbe6026-e9b7-4e33-982d-84db899c07af" providerId="ADAL" clId="{6F7E89E0-590C-4AB2-B3A1-4AEDFC31A678}" dt="2022-07-20T10:39:50.238" v="0" actId="20577"/>
        <pc:sldMkLst>
          <pc:docMk/>
          <pc:sldMk cId="3042228720" sldId="285"/>
        </pc:sldMkLst>
        <pc:spChg chg="mod">
          <ac:chgData name="Baeriswyl Michelle" userId="7dbe6026-e9b7-4e33-982d-84db899c07af" providerId="ADAL" clId="{6F7E89E0-590C-4AB2-B3A1-4AEDFC31A678}" dt="2022-07-20T10:39:50.238" v="0" actId="20577"/>
          <ac:spMkLst>
            <pc:docMk/>
            <pc:sldMk cId="3042228720" sldId="285"/>
            <ac:spMk id="9" creationId="{00000000-0000-0000-0000-000000000000}"/>
          </ac:spMkLst>
        </pc:spChg>
      </pc:sldChg>
      <pc:sldChg chg="modSp mod">
        <pc:chgData name="Baeriswyl Michelle" userId="7dbe6026-e9b7-4e33-982d-84db899c07af" providerId="ADAL" clId="{6F7E89E0-590C-4AB2-B3A1-4AEDFC31A678}" dt="2022-07-20T10:40:25.437" v="1" actId="20577"/>
        <pc:sldMkLst>
          <pc:docMk/>
          <pc:sldMk cId="1922314211" sldId="287"/>
        </pc:sldMkLst>
        <pc:spChg chg="mod">
          <ac:chgData name="Baeriswyl Michelle" userId="7dbe6026-e9b7-4e33-982d-84db899c07af" providerId="ADAL" clId="{6F7E89E0-590C-4AB2-B3A1-4AEDFC31A678}" dt="2022-07-20T10:40:25.437" v="1" actId="20577"/>
          <ac:spMkLst>
            <pc:docMk/>
            <pc:sldMk cId="1922314211" sldId="287"/>
            <ac:spMk id="7" creationId="{B3534CFC-4BCD-4C8E-9B82-D4B11C11E85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187176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69535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267025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137938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286054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17225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16</a:t>
            </a:fld>
            <a:endParaRPr lang="de-CH" dirty="0"/>
          </a:p>
        </p:txBody>
      </p:sp>
    </p:spTree>
    <p:extLst>
      <p:ext uri="{BB962C8B-B14F-4D97-AF65-F5344CB8AC3E}">
        <p14:creationId xmlns:p14="http://schemas.microsoft.com/office/powerpoint/2010/main" val="91454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5138" y="377825"/>
            <a:ext cx="8482013" cy="4770438"/>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4154576" y="13496978"/>
            <a:ext cx="378275" cy="270274"/>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390940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55159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25196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34766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372934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318144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294376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1221722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August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August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August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August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August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August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August 23</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August 23</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August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August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August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August 23</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sicher-bergwandern.ch/de/packlist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Z51Ho0Vo_e4"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SEE%20YOU%20-%20mach%20dich%20sichtbar!%20(Video%20de)_Mpeg4%20H264_238540.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bfu.ch/de/services/bestellen-herunterladen?q=%5B%7B%22key%22:%22filter-department%22,%22values%22:%5B%5D%7D,%7B%22key%22:%22filter-context%22,%22values%22:%5B%5D%7D,%7B%22key%22:%22filter-publication-category%22,%22values%22:%5B%5D%7D,%7B%22key%22:%22filter-publication-language%22,%22values%22:%5B%22DE%22%5D,%22isTabFilter%22:true%7D%5D&amp;sk=0&amp;st=Bergwandern2020"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hyperlink" Target="http://www.bfu.ch/" TargetMode="External"/><Relationship Id="rId4" Type="http://schemas.openxmlformats.org/officeDocument/2006/relationships/hyperlink" Target="http://www.sicher-bergwandern.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sicher-bergwandern.ch/de/selbsttes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de-CH" dirty="0"/>
              <a:t>Bergwandern ist kein Spaziergang.</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de-DE" dirty="0"/>
              <a:t>Firma, Anlass, Datum</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de-CH" dirty="0"/>
              <a:t>Name</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ausgerüstet</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8208911" cy="4692179"/>
          </a:xfrm>
        </p:spPr>
        <p:txBody>
          <a:bodyPr/>
          <a:lstStyle/>
          <a:p>
            <a:pPr lvl="1"/>
            <a:r>
              <a:rPr lang="de-CH" sz="2200" dirty="0"/>
              <a:t>Feste Wanderschuhe mit griffiger Profilgummisohle</a:t>
            </a:r>
          </a:p>
          <a:p>
            <a:pPr lvl="1"/>
            <a:r>
              <a:rPr lang="de-CH" sz="2200" dirty="0"/>
              <a:t>Warme Kleidung nach dem Zwiebelprinzip: Pullover, Regenjacke, evtl. Mütze und Handschuhe</a:t>
            </a:r>
          </a:p>
          <a:p>
            <a:pPr lvl="1"/>
            <a:r>
              <a:rPr lang="de-CH" sz="2200" dirty="0"/>
              <a:t>Sonnenbrille, Sonnenhut und Sonnencrème</a:t>
            </a:r>
          </a:p>
          <a:p>
            <a:pPr lvl="1"/>
            <a:r>
              <a:rPr lang="de-CH" sz="2200" dirty="0"/>
              <a:t>Aktuelles Kartenmaterial</a:t>
            </a:r>
          </a:p>
          <a:p>
            <a:pPr lvl="1"/>
            <a:r>
              <a:rPr lang="de-CH" sz="2200" dirty="0"/>
              <a:t>Proviant, Getränke, Taschenmesser</a:t>
            </a:r>
          </a:p>
          <a:p>
            <a:pPr lvl="1"/>
            <a:r>
              <a:rPr lang="de-CH" sz="2200" dirty="0"/>
              <a:t>Eventuell Wanderstöcke</a:t>
            </a:r>
          </a:p>
          <a:p>
            <a:pPr lvl="1"/>
            <a:r>
              <a:rPr lang="de-CH" sz="2200" dirty="0"/>
              <a:t>Für den Notfall: Taschenapotheke, Rettungsdecke, Mobiltelefon</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270" y="1461742"/>
            <a:ext cx="2724355" cy="4084935"/>
          </a:xfrm>
          <a:prstGeom prst="rect">
            <a:avLst/>
          </a:prstGeom>
        </p:spPr>
      </p:pic>
      <p:sp>
        <p:nvSpPr>
          <p:cNvPr id="7" name="Inhaltsplatzhalter 2">
            <a:extLst>
              <a:ext uri="{FF2B5EF4-FFF2-40B4-BE49-F238E27FC236}">
                <a16:creationId xmlns:a16="http://schemas.microsoft.com/office/drawing/2014/main" id="{B3534CFC-4BCD-4C8E-9B82-D4B11C11E85E}"/>
              </a:ext>
            </a:extLst>
          </p:cNvPr>
          <p:cNvSpPr txBox="1">
            <a:spLocks/>
          </p:cNvSpPr>
          <p:nvPr/>
        </p:nvSpPr>
        <p:spPr>
          <a:xfrm>
            <a:off x="479376" y="5844058"/>
            <a:ext cx="10729191" cy="638423"/>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de-CH" sz="2200" dirty="0"/>
              <a:t>→ Eine Packliste finden Sie auf </a:t>
            </a:r>
            <a:r>
              <a:rPr lang="de-CH" sz="2200" dirty="0">
                <a:hlinkClick r:id="rId4"/>
              </a:rPr>
              <a:t>https://sicher-bergwandern.ch/de/packliste</a:t>
            </a:r>
            <a:r>
              <a:rPr lang="de-CH" sz="2200" dirty="0"/>
              <a:t>    </a:t>
            </a:r>
          </a:p>
        </p:txBody>
      </p:sp>
    </p:spTree>
    <p:extLst>
      <p:ext uri="{BB962C8B-B14F-4D97-AF65-F5344CB8AC3E}">
        <p14:creationId xmlns:p14="http://schemas.microsoft.com/office/powerpoint/2010/main" val="192231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unterwegs</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305255" cy="4692179"/>
          </a:xfrm>
        </p:spPr>
        <p:txBody>
          <a:bodyPr/>
          <a:lstStyle/>
          <a:p>
            <a:pPr lvl="1"/>
            <a:r>
              <a:rPr lang="de-CH" dirty="0"/>
              <a:t>Müdigkeit kann die Trittsicherheit stark beeinträchtigen. Wer regelmässig trinkt, isst und rastet, bleibt leistungsfähig und konzentriert.</a:t>
            </a:r>
          </a:p>
          <a:p>
            <a:pPr lvl="1"/>
            <a:r>
              <a:rPr lang="de-CH" dirty="0"/>
              <a:t>Zeitplanung und Wetterentwicklung beachten.</a:t>
            </a:r>
          </a:p>
          <a:p>
            <a:pPr lvl="1"/>
            <a:r>
              <a:rPr lang="de-CH" dirty="0"/>
              <a:t>Markierte Wege nicht verlassen – Trampelpfade und vermeintliche Abkürzungen sind heikel.</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3594505"/>
            <a:ext cx="4331964" cy="2887976"/>
          </a:xfrm>
          <a:prstGeom prst="rect">
            <a:avLst/>
          </a:prstGeom>
        </p:spPr>
      </p:pic>
    </p:spTree>
    <p:extLst>
      <p:ext uri="{BB962C8B-B14F-4D97-AF65-F5344CB8AC3E}">
        <p14:creationId xmlns:p14="http://schemas.microsoft.com/office/powerpoint/2010/main" val="392451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unterwegs</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de-CH" dirty="0"/>
              <a:t>Rechtzeitig umkehren oder Schutz in einer Hütte suchen – zum Beispiel bei einem drohenden Wetterumbruch.</a:t>
            </a:r>
          </a:p>
          <a:p>
            <a:pPr lvl="1"/>
            <a:r>
              <a:rPr lang="de-CH" dirty="0"/>
              <a:t>Verlaufen? In der Gruppe zusammenbleiben und zum letzten bekannten Punkt zurückkehren. Bei Nebel auf bessere Sicht warten und nicht durch unbekanntes Gelände absteigen.</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410910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vert="horz" lIns="0" tIns="0" rIns="0" bIns="0" rtlCol="0" anchor="t">
            <a:noAutofit/>
          </a:bodyPr>
          <a:lstStyle/>
          <a:p>
            <a:pPr marL="0" lvl="1" indent="0" algn="ctr">
              <a:buNone/>
            </a:pPr>
            <a:r>
              <a:rPr lang="de-CH" dirty="0">
                <a:solidFill>
                  <a:prstClr val="black"/>
                </a:solidFill>
              </a:rPr>
              <a:t>Video «</a:t>
            </a:r>
            <a:r>
              <a:rPr lang="de-DE" dirty="0">
                <a:solidFill>
                  <a:prstClr val="black"/>
                </a:solidFill>
                <a:hlinkClick r:id="rId3"/>
              </a:rPr>
              <a:t>Sicher über Stock und Stein</a:t>
            </a:r>
            <a:r>
              <a:rPr lang="de-CH" dirty="0">
                <a:solidFill>
                  <a:prstClr val="black"/>
                </a:solidFill>
              </a:rPr>
              <a:t>»</a:t>
            </a: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271976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Den Bergwander-Check machen</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de-CH" b="1" dirty="0"/>
              <a:t>Planung</a:t>
            </a:r>
            <a:br>
              <a:rPr lang="de-CH" dirty="0"/>
            </a:br>
            <a:r>
              <a:rPr lang="de-CH" dirty="0"/>
              <a:t>Was habe ich vor?</a:t>
            </a:r>
          </a:p>
          <a:p>
            <a:pPr lvl="1"/>
            <a:r>
              <a:rPr lang="de-CH" b="1" dirty="0"/>
              <a:t>Einschätzung</a:t>
            </a:r>
            <a:br>
              <a:rPr lang="de-CH" dirty="0"/>
            </a:br>
            <a:r>
              <a:rPr lang="de-CH" dirty="0"/>
              <a:t>Ist diese Wanderung für mich geeignet?</a:t>
            </a:r>
          </a:p>
          <a:p>
            <a:pPr lvl="1"/>
            <a:r>
              <a:rPr lang="de-CH" b="1" dirty="0"/>
              <a:t>Ausrüstung</a:t>
            </a:r>
            <a:br>
              <a:rPr lang="de-CH" dirty="0"/>
            </a:br>
            <a:r>
              <a:rPr lang="de-CH" dirty="0"/>
              <a:t>Habe ich das Richtige dabei?</a:t>
            </a:r>
          </a:p>
          <a:p>
            <a:pPr lvl="1"/>
            <a:r>
              <a:rPr lang="de-CH" b="1" dirty="0"/>
              <a:t>Kontrolle</a:t>
            </a:r>
            <a:br>
              <a:rPr lang="de-CH" dirty="0"/>
            </a:br>
            <a:r>
              <a:rPr lang="de-CH" dirty="0"/>
              <a:t>Bin ich noch gut unterwegs?</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14</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112" y="3393741"/>
            <a:ext cx="4403972" cy="2935981"/>
          </a:xfrm>
          <a:prstGeom prst="rect">
            <a:avLst/>
          </a:prstGeom>
        </p:spPr>
      </p:pic>
    </p:spTree>
    <p:extLst>
      <p:ext uri="{BB962C8B-B14F-4D97-AF65-F5344CB8AC3E}">
        <p14:creationId xmlns:p14="http://schemas.microsoft.com/office/powerpoint/2010/main" val="163620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Im Notfall</a:t>
            </a:r>
            <a:endParaRPr lang="de-CH" dirty="0">
              <a:solidFill>
                <a:schemeClr val="accent2"/>
              </a:solidFill>
            </a:endParaRPr>
          </a:p>
        </p:txBody>
      </p:sp>
      <p:sp>
        <p:nvSpPr>
          <p:cNvPr id="3" name="Inhaltsplatzhalter 2"/>
          <p:cNvSpPr>
            <a:spLocks noGrp="1"/>
          </p:cNvSpPr>
          <p:nvPr>
            <p:ph idx="1"/>
          </p:nvPr>
        </p:nvSpPr>
        <p:spPr/>
        <p:txBody>
          <a:bodyPr>
            <a:noAutofit/>
          </a:bodyPr>
          <a:lstStyle/>
          <a:p>
            <a:pPr lvl="1"/>
            <a:r>
              <a:rPr lang="de-CH" dirty="0"/>
              <a:t>Zuerst Verletzte mit lebensrettenden Sofortmassnahmen versorgen.</a:t>
            </a:r>
          </a:p>
          <a:p>
            <a:pPr lvl="1"/>
            <a:r>
              <a:rPr lang="de-CH" dirty="0"/>
              <a:t>So schnell wie möglich Rettungskräfte über europäische Notfallnummer 112 (über alle Handynetze und auch bei gesperrtem Telefon erreichbar) oder über eine Notfall-App alarmieren.</a:t>
            </a:r>
          </a:p>
          <a:p>
            <a:pPr lvl="1"/>
            <a:r>
              <a:rPr lang="de-CH" dirty="0"/>
              <a:t>Verletzte nicht allein lassen.</a:t>
            </a:r>
          </a:p>
          <a:p>
            <a:pPr lvl="1"/>
            <a:r>
              <a:rPr lang="de-CH" dirty="0"/>
              <a:t>Eigene Sicherheit nicht vergessen.</a:t>
            </a:r>
          </a:p>
          <a:p>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dirty="0"/>
          </a:p>
        </p:txBody>
      </p:sp>
    </p:spTree>
    <p:extLst>
      <p:ext uri="{BB962C8B-B14F-4D97-AF65-F5344CB8AC3E}">
        <p14:creationId xmlns:p14="http://schemas.microsoft.com/office/powerpoint/2010/main" val="263253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Mehr Informationen</a:t>
            </a:r>
            <a:endParaRPr lang="de-CH" dirty="0"/>
          </a:p>
        </p:txBody>
      </p:sp>
      <p:sp>
        <p:nvSpPr>
          <p:cNvPr id="3" name="Inhaltsplatzhalter 2"/>
          <p:cNvSpPr>
            <a:spLocks noGrp="1"/>
          </p:cNvSpPr>
          <p:nvPr>
            <p:ph idx="1"/>
          </p:nvPr>
        </p:nvSpPr>
        <p:spPr>
          <a:xfrm>
            <a:off x="4079776" y="1484784"/>
            <a:ext cx="7920879" cy="4692179"/>
          </a:xfrm>
        </p:spPr>
        <p:txBody>
          <a:bodyPr>
            <a:noAutofit/>
          </a:bodyPr>
          <a:lstStyle/>
          <a:p>
            <a:r>
              <a:rPr lang="de-CH" dirty="0"/>
              <a:t>Mehr zum Thema erfahren Sie in der BFU-Broschüre «Bergwandern» (Art.-Nr. 3.010).</a:t>
            </a:r>
          </a:p>
          <a:p>
            <a:pPr>
              <a:spcBef>
                <a:spcPts val="1200"/>
              </a:spcBef>
            </a:pPr>
            <a:r>
              <a:rPr lang="de-CH" dirty="0"/>
              <a:t>Sie ist kostenlos und kann auf </a:t>
            </a:r>
            <a:r>
              <a:rPr lang="de-CH" dirty="0">
                <a:hlinkClick r:id="rId3"/>
              </a:rPr>
              <a:t>bestellen.bfu.ch</a:t>
            </a:r>
            <a:r>
              <a:rPr lang="de-CH" dirty="0"/>
              <a:t> bestellt werden.</a:t>
            </a:r>
          </a:p>
          <a:p>
            <a:pPr>
              <a:spcBef>
                <a:spcPts val="1200"/>
              </a:spcBef>
            </a:pPr>
            <a:r>
              <a:rPr lang="de-CH" dirty="0"/>
              <a:t>Weitere Informationen auf der Kampagnenwebsite </a:t>
            </a:r>
            <a:br>
              <a:rPr lang="de-CH" dirty="0"/>
            </a:br>
            <a:r>
              <a:rPr lang="de-CH" dirty="0">
                <a:solidFill>
                  <a:srgbClr val="FF0000"/>
                </a:solidFill>
                <a:hlinkClick r:id="rId4"/>
              </a:rPr>
              <a:t>sicher-bergwandern.ch</a:t>
            </a:r>
            <a:endParaRPr lang="de-CH" dirty="0">
              <a:solidFill>
                <a:srgbClr val="FF0000"/>
              </a:solidFill>
            </a:endParaRPr>
          </a:p>
          <a:p>
            <a:pPr>
              <a:lnSpc>
                <a:spcPct val="100000"/>
              </a:lnSpc>
              <a:spcAft>
                <a:spcPts val="0"/>
              </a:spcAft>
            </a:pPr>
            <a:r>
              <a:rPr lang="de-CH" dirty="0"/>
              <a:t>Noch mehr Unfallverhütungstipps finden Sie</a:t>
            </a:r>
            <a:br>
              <a:rPr lang="de-CH" dirty="0"/>
            </a:br>
            <a:r>
              <a:rPr lang="de-CH" dirty="0"/>
              <a:t>auf </a:t>
            </a:r>
            <a:r>
              <a:rPr lang="de-CH" dirty="0">
                <a:hlinkClick r:id="rId5"/>
              </a:rPr>
              <a:t>bfu.ch</a:t>
            </a:r>
            <a:r>
              <a:rPr lang="de-CH"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16</a:t>
            </a:fld>
            <a:endParaRPr lang="de-CH" dirty="0"/>
          </a:p>
        </p:txBody>
      </p:sp>
      <p:pic>
        <p:nvPicPr>
          <p:cNvPr id="4" name="Grafik 3"/>
          <p:cNvPicPr>
            <a:picLocks noChangeAspect="1"/>
          </p:cNvPicPr>
          <p:nvPr/>
        </p:nvPicPr>
        <p:blipFill>
          <a:blip r:embed="rId6"/>
          <a:stretch>
            <a:fillRect/>
          </a:stretch>
        </p:blipFill>
        <p:spPr>
          <a:xfrm>
            <a:off x="551384" y="1484784"/>
            <a:ext cx="2213443" cy="3130402"/>
          </a:xfrm>
          <a:prstGeom prst="rect">
            <a:avLst/>
          </a:prstGeom>
          <a:ln>
            <a:solidFill>
              <a:schemeClr val="tx2"/>
            </a:solidFill>
          </a:ln>
        </p:spPr>
      </p:pic>
    </p:spTree>
    <p:extLst>
      <p:ext uri="{BB962C8B-B14F-4D97-AF65-F5344CB8AC3E}">
        <p14:creationId xmlns:p14="http://schemas.microsoft.com/office/powerpoint/2010/main" val="224300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B60F080-C5D5-4F1E-9C6A-16F39DA91B01}"/>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
        <p:nvSpPr>
          <p:cNvPr id="11" name="Textfeld 10"/>
          <p:cNvSpPr txBox="1"/>
          <p:nvPr/>
        </p:nvSpPr>
        <p:spPr>
          <a:xfrm>
            <a:off x="6719392" y="1628507"/>
            <a:ext cx="5112616" cy="2954655"/>
          </a:xfrm>
          <a:prstGeom prst="rect">
            <a:avLst/>
          </a:prstGeom>
          <a:noFill/>
        </p:spPr>
        <p:txBody>
          <a:bodyPr wrap="square" lIns="0" tIns="0" rIns="0" bIns="0" rtlCol="0">
            <a:spAutoFit/>
          </a:bodyPr>
          <a:lstStyle/>
          <a:p>
            <a:r>
              <a:rPr lang="de-CH" sz="3000" dirty="0">
                <a:solidFill>
                  <a:srgbClr val="286078"/>
                </a:solidFill>
              </a:rPr>
              <a:t>Über</a:t>
            </a:r>
            <a:r>
              <a:rPr lang="de-CH" sz="3000" b="1" dirty="0">
                <a:solidFill>
                  <a:srgbClr val="286078"/>
                </a:solidFill>
              </a:rPr>
              <a:t> </a:t>
            </a:r>
          </a:p>
          <a:p>
            <a:r>
              <a:rPr lang="de-CH" sz="7200" b="1" dirty="0">
                <a:solidFill>
                  <a:srgbClr val="286078"/>
                </a:solidFill>
              </a:rPr>
              <a:t>40 </a:t>
            </a:r>
          </a:p>
          <a:p>
            <a:r>
              <a:rPr lang="de-CH" sz="3000" dirty="0">
                <a:solidFill>
                  <a:srgbClr val="286078"/>
                </a:solidFill>
              </a:rPr>
              <a:t>Wanderinnen und Wanderer aus der Schweiz sterben durchschnittlich jedes Jahr.</a:t>
            </a:r>
          </a:p>
        </p:txBody>
      </p:sp>
      <p:sp>
        <p:nvSpPr>
          <p:cNvPr id="13" name="Textfeld 12"/>
          <p:cNvSpPr txBox="1"/>
          <p:nvPr/>
        </p:nvSpPr>
        <p:spPr>
          <a:xfrm>
            <a:off x="1325259" y="3731994"/>
            <a:ext cx="5374779" cy="2492990"/>
          </a:xfrm>
          <a:prstGeom prst="rect">
            <a:avLst/>
          </a:prstGeom>
          <a:noFill/>
        </p:spPr>
        <p:txBody>
          <a:bodyPr wrap="square" lIns="0" tIns="0" rIns="0" bIns="0" rtlCol="0">
            <a:spAutoFit/>
          </a:bodyPr>
          <a:lstStyle/>
          <a:p>
            <a:r>
              <a:rPr lang="de-CH" sz="7200" b="1" dirty="0">
                <a:solidFill>
                  <a:schemeClr val="accent6"/>
                </a:solidFill>
              </a:rPr>
              <a:t>5000</a:t>
            </a:r>
          </a:p>
          <a:p>
            <a:r>
              <a:rPr lang="de-CH" sz="3000" dirty="0">
                <a:solidFill>
                  <a:schemeClr val="accent6"/>
                </a:solidFill>
              </a:rPr>
              <a:t>verletzen sich schwer oder mittelschwer (Schweizer Wohnbevölkerung).</a:t>
            </a:r>
          </a:p>
        </p:txBody>
      </p:sp>
      <p:sp>
        <p:nvSpPr>
          <p:cNvPr id="9" name="Textfeld 8"/>
          <p:cNvSpPr txBox="1"/>
          <p:nvPr/>
        </p:nvSpPr>
        <p:spPr>
          <a:xfrm>
            <a:off x="592807" y="620688"/>
            <a:ext cx="5112616" cy="2585323"/>
          </a:xfrm>
          <a:prstGeom prst="rect">
            <a:avLst/>
          </a:prstGeom>
          <a:noFill/>
        </p:spPr>
        <p:txBody>
          <a:bodyPr wrap="square" lIns="0" tIns="0" rIns="0" bIns="0" rtlCol="0">
            <a:spAutoFit/>
          </a:bodyPr>
          <a:lstStyle/>
          <a:p>
            <a:r>
              <a:rPr lang="de-CH" sz="2400" dirty="0">
                <a:solidFill>
                  <a:schemeClr val="accent2"/>
                </a:solidFill>
              </a:rPr>
              <a:t>Rund </a:t>
            </a:r>
          </a:p>
          <a:p>
            <a:r>
              <a:rPr lang="de-CH" sz="7200" b="1" dirty="0">
                <a:solidFill>
                  <a:schemeClr val="accent2"/>
                </a:solidFill>
              </a:rPr>
              <a:t>24 000 km</a:t>
            </a:r>
          </a:p>
          <a:p>
            <a:r>
              <a:rPr lang="de-CH" sz="2400" dirty="0">
                <a:solidFill>
                  <a:schemeClr val="accent2"/>
                </a:solidFill>
              </a:rPr>
              <a:t>Bergwanderwege in der Schweiz sind signalisiert und werden unterhalten.</a:t>
            </a:r>
          </a:p>
        </p:txBody>
      </p:sp>
    </p:spTree>
    <p:extLst>
      <p:ext uri="{BB962C8B-B14F-4D97-AF65-F5344CB8AC3E}">
        <p14:creationId xmlns:p14="http://schemas.microsoft.com/office/powerpoint/2010/main" val="304222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geplant</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593287" cy="4692179"/>
          </a:xfrm>
        </p:spPr>
        <p:txBody>
          <a:bodyPr vert="horz" lIns="0" tIns="0" rIns="0" bIns="0" rtlCol="0" anchor="t">
            <a:noAutofit/>
          </a:bodyPr>
          <a:lstStyle/>
          <a:p>
            <a:pPr marL="271145" lvl="1" indent="-271145"/>
            <a:r>
              <a:rPr lang="de-CH" dirty="0"/>
              <a:t>Anhand von Karten, Wanderliteratur oder Websites </a:t>
            </a:r>
            <a:r>
              <a:rPr lang="de-CH" b="1" dirty="0"/>
              <a:t>Route, Zeitbedarf  </a:t>
            </a:r>
            <a:br>
              <a:rPr lang="de-CH" b="1" dirty="0"/>
            </a:br>
            <a:r>
              <a:rPr lang="de-CH" b="1" dirty="0">
                <a:ea typeface="+mn-lt"/>
                <a:cs typeface="+mn-lt"/>
              </a:rPr>
              <a:t>und</a:t>
            </a:r>
            <a:r>
              <a:rPr lang="de-CH" b="1" dirty="0"/>
              <a:t> -reserven sowie Ausweichmöglichkeiten </a:t>
            </a:r>
            <a:r>
              <a:rPr lang="de-CH" dirty="0"/>
              <a:t>gut planen.</a:t>
            </a:r>
          </a:p>
          <a:p>
            <a:pPr marL="271145" lvl="1" indent="-271145"/>
            <a:r>
              <a:rPr lang="de-CH" dirty="0"/>
              <a:t>Dabei </a:t>
            </a:r>
            <a:r>
              <a:rPr lang="de-CH" b="1" dirty="0"/>
              <a:t>Anforderungen</a:t>
            </a:r>
            <a:r>
              <a:rPr lang="de-CH" dirty="0"/>
              <a:t> (Wegkategorie, Steilheit, exponierte Stellen), </a:t>
            </a:r>
            <a:r>
              <a:rPr lang="de-CH" b="1" dirty="0"/>
              <a:t>Wegverhältnisse</a:t>
            </a:r>
            <a:r>
              <a:rPr lang="de-CH" dirty="0"/>
              <a:t> (zum Beispiel Altschneefelder im Frühsommer) und </a:t>
            </a:r>
            <a:r>
              <a:rPr lang="de-CH" b="1" dirty="0"/>
              <a:t>Wetter</a:t>
            </a:r>
            <a:r>
              <a:rPr lang="de-CH" dirty="0"/>
              <a:t> berücksichtigen.</a:t>
            </a:r>
          </a:p>
          <a:p>
            <a:pPr marL="271145" lvl="1" indent="-271145"/>
            <a:r>
              <a:rPr lang="de-CH" b="1" dirty="0"/>
              <a:t>Eigene körperliche Verfassung und Fähigkeiten,</a:t>
            </a:r>
            <a:r>
              <a:rPr lang="de-CH" dirty="0"/>
              <a:t> beziehungsweise jene des schwächsten Gruppenmitglieds, realistisch einschätzen und Planung darauf abstimmen.</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22563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wichtigsten körperlichen Voraussetzungen</a:t>
            </a:r>
          </a:p>
        </p:txBody>
      </p:sp>
      <p:sp>
        <p:nvSpPr>
          <p:cNvPr id="3" name="Inhaltsplatzhalter 2"/>
          <p:cNvSpPr>
            <a:spLocks noGrp="1"/>
          </p:cNvSpPr>
          <p:nvPr>
            <p:ph idx="1"/>
          </p:nvPr>
        </p:nvSpPr>
        <p:spPr>
          <a:xfrm>
            <a:off x="479377" y="1484784"/>
            <a:ext cx="11233199" cy="4692179"/>
          </a:xfrm>
        </p:spPr>
        <p:txBody>
          <a:bodyPr vert="horz" lIns="0" tIns="0" rIns="0" bIns="0" rtlCol="0" anchor="t">
            <a:noAutofit/>
          </a:bodyPr>
          <a:lstStyle/>
          <a:p>
            <a:pPr marL="271145" lvl="1" indent="-271145"/>
            <a:r>
              <a:rPr lang="de-CH" dirty="0"/>
              <a:t>Fitness</a:t>
            </a:r>
            <a:endParaRPr lang="en-US" dirty="0"/>
          </a:p>
          <a:p>
            <a:pPr marL="271145" lvl="1" indent="-271145"/>
            <a:r>
              <a:rPr lang="de-CH" dirty="0"/>
              <a:t>Trittsicherheit</a:t>
            </a:r>
          </a:p>
          <a:p>
            <a:pPr marL="271145" lvl="1" indent="-271145"/>
            <a:r>
              <a:rPr lang="de-CH" dirty="0"/>
              <a:t>Schwindelfreiheit</a:t>
            </a:r>
          </a:p>
          <a:p>
            <a:pPr marL="271145" lvl="1" indent="-271145"/>
            <a:endParaRPr lang="de-CH" dirty="0"/>
          </a:p>
          <a:p>
            <a:pPr marL="356870" lvl="1" indent="-356870">
              <a:buNone/>
            </a:pPr>
            <a:r>
              <a:rPr lang="de-CH" dirty="0"/>
              <a:t>→ 	Sind Sie bereit für weiss-rot-weiss? Finden Sie es mit dem Selbsttest 	heraus </a:t>
            </a:r>
            <a:r>
              <a:rPr lang="de-CH" dirty="0">
                <a:ea typeface="+mn-lt"/>
                <a:cs typeface="+mn-lt"/>
                <a:hlinkClick r:id="rId3"/>
              </a:rPr>
              <a:t>https://sicher-bergwandern.ch/de/selbsttest</a:t>
            </a:r>
            <a:r>
              <a:rPr lang="de-CH" dirty="0">
                <a:ea typeface="+mn-lt"/>
                <a:cs typeface="+mn-lt"/>
              </a:rPr>
              <a:t> </a:t>
            </a:r>
            <a:br>
              <a:rPr lang="de-CH" dirty="0">
                <a:ea typeface="+mn-lt"/>
                <a:cs typeface="+mn-lt"/>
              </a:rPr>
            </a:br>
            <a:endParaRPr lang="de-CH" dirty="0">
              <a:solidFill>
                <a:srgbClr val="FF0000"/>
              </a:solidFill>
              <a:ea typeface="+mn-lt"/>
              <a:cs typeface="+mn-lt"/>
            </a:endParaRPr>
          </a:p>
          <a:p>
            <a:pPr marL="356870" lvl="1" indent="-356870">
              <a:buNone/>
            </a:pPr>
            <a:endParaRPr lang="de-CH" dirty="0">
              <a:ea typeface="+mn-lt"/>
              <a:cs typeface="+mn-lt"/>
              <a:hlinkClick r:id="rId3"/>
            </a:endParaRPr>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dirty="0"/>
          </a:p>
        </p:txBody>
      </p:sp>
    </p:spTree>
    <p:extLst>
      <p:ext uri="{BB962C8B-B14F-4D97-AF65-F5344CB8AC3E}">
        <p14:creationId xmlns:p14="http://schemas.microsoft.com/office/powerpoint/2010/main" val="408582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geplant</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593287" cy="4692179"/>
          </a:xfrm>
        </p:spPr>
        <p:txBody>
          <a:bodyPr/>
          <a:lstStyle/>
          <a:p>
            <a:pPr lvl="1"/>
            <a:r>
              <a:rPr lang="de-CH" dirty="0"/>
              <a:t>Nicht allein eine unbekannte, schwierige Tour unternehmen. Wer dennoch alleine unterwegs ist, wählt einfachere, wenig abgelegene Routen.</a:t>
            </a:r>
          </a:p>
          <a:p>
            <a:pPr lvl="1"/>
            <a:r>
              <a:rPr lang="de-CH" b="1" dirty="0"/>
              <a:t>Dritte</a:t>
            </a:r>
            <a:r>
              <a:rPr lang="de-CH" dirty="0"/>
              <a:t> über Tour </a:t>
            </a:r>
            <a:r>
              <a:rPr lang="de-CH" b="1" dirty="0"/>
              <a:t>informieren,</a:t>
            </a:r>
            <a:r>
              <a:rPr lang="de-CH" dirty="0"/>
              <a:t> insbesondere, wenn man ohne Begleitung aufbricht. </a:t>
            </a:r>
          </a:p>
          <a:p>
            <a:pPr lvl="1"/>
            <a:endParaRPr lang="de-CH" dirty="0"/>
          </a:p>
          <a:p>
            <a:pPr marL="357188" lvl="1" indent="-357188">
              <a:buNone/>
            </a:pPr>
            <a:r>
              <a:rPr lang="de-CH" sz="2200" dirty="0"/>
              <a:t>→ 	Eine Checkliste für die Planung einer Bergwanderung finden Sie auf </a:t>
            </a:r>
            <a:br>
              <a:rPr lang="de-CH" sz="2200" dirty="0"/>
            </a:br>
            <a:r>
              <a:rPr lang="de-CH" sz="2200" dirty="0"/>
              <a:t>sicher-bergwandern.ch </a:t>
            </a:r>
          </a:p>
          <a:p>
            <a:pPr marL="357188" lvl="1" indent="-357188">
              <a:buNone/>
            </a:pPr>
            <a:r>
              <a:rPr lang="de-CH" sz="2200" dirty="0"/>
              <a:t>→ 	Wandervorschläge gibt es auf wandern.ch, schweizmobil.ch und myswitzerland.com.</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61736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Faustregel zur Berechnung der Wanderzeit (ohne Pausen)</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8136903" cy="4692179"/>
          </a:xfrm>
        </p:spPr>
        <p:txBody>
          <a:bodyPr/>
          <a:lstStyle/>
          <a:p>
            <a:pPr fontAlgn="base">
              <a:spcAft>
                <a:spcPts val="0"/>
              </a:spcAft>
            </a:pPr>
            <a:r>
              <a:rPr lang="de-CH" b="1" dirty="0"/>
              <a:t>Aufstieg:</a:t>
            </a:r>
            <a:endParaRPr lang="de-CH" dirty="0"/>
          </a:p>
          <a:p>
            <a:pPr fontAlgn="base"/>
            <a:r>
              <a:rPr lang="de-CH" dirty="0"/>
              <a:t>15 Minuten für 100 Höhenmeter plus 15 Minuten für jeden Kilometer Horizontaldistanz</a:t>
            </a:r>
            <a:br>
              <a:rPr lang="de-CH" dirty="0"/>
            </a:br>
            <a:endParaRPr lang="de-CH" dirty="0"/>
          </a:p>
          <a:p>
            <a:pPr fontAlgn="base">
              <a:spcAft>
                <a:spcPts val="0"/>
              </a:spcAft>
            </a:pPr>
            <a:r>
              <a:rPr lang="de-CH" b="1" dirty="0"/>
              <a:t>Abstieg:</a:t>
            </a:r>
            <a:endParaRPr lang="de-CH" dirty="0"/>
          </a:p>
          <a:p>
            <a:pPr fontAlgn="base"/>
            <a:r>
              <a:rPr lang="de-CH" dirty="0"/>
              <a:t>15 Minuten für 200 Höhenmeter plus 15 Minuten für jeden Kilometer Horizontaldistanz</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6</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363" y="1484784"/>
            <a:ext cx="2678262" cy="4017393"/>
          </a:xfrm>
          <a:prstGeom prst="rect">
            <a:avLst/>
          </a:prstGeom>
        </p:spPr>
      </p:pic>
    </p:spTree>
    <p:extLst>
      <p:ext uri="{BB962C8B-B14F-4D97-AF65-F5344CB8AC3E}">
        <p14:creationId xmlns:p14="http://schemas.microsoft.com/office/powerpoint/2010/main" val="415737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Faustregel zur Berechnung der Wanderzeit (ohne Pausen)</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marL="0" lvl="1" indent="0">
              <a:buNone/>
            </a:pPr>
            <a:r>
              <a:rPr lang="de-CH" dirty="0"/>
              <a:t>Beispiel für eine Marschzeitberechnung:</a:t>
            </a:r>
            <a:br>
              <a:rPr lang="de-CH" dirty="0"/>
            </a:br>
            <a:r>
              <a:rPr lang="de-CH" dirty="0"/>
              <a:t>Wanderung von 6 Kilometern Länge, mit je 800 m Auf- und Abstieg</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7</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72" y="2523825"/>
            <a:ext cx="9133657" cy="3805897"/>
          </a:xfrm>
          <a:prstGeom prst="rect">
            <a:avLst/>
          </a:prstGeom>
        </p:spPr>
      </p:pic>
    </p:spTree>
    <p:extLst>
      <p:ext uri="{BB962C8B-B14F-4D97-AF65-F5344CB8AC3E}">
        <p14:creationId xmlns:p14="http://schemas.microsoft.com/office/powerpoint/2010/main" val="92695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ltLang="de-DE" dirty="0"/>
              <a:t>Wegkategorien</a:t>
            </a:r>
            <a:endParaRPr lang="de-CH" dirty="0">
              <a:solidFill>
                <a:schemeClr val="accent2"/>
              </a:solidFill>
            </a:endParaRPr>
          </a:p>
        </p:txBody>
      </p:sp>
      <p:sp>
        <p:nvSpPr>
          <p:cNvPr id="3" name="Inhaltsplatzhalter 2"/>
          <p:cNvSpPr>
            <a:spLocks noGrp="1"/>
          </p:cNvSpPr>
          <p:nvPr>
            <p:ph idx="1"/>
          </p:nvPr>
        </p:nvSpPr>
        <p:spPr>
          <a:xfrm>
            <a:off x="2063552" y="1484784"/>
            <a:ext cx="9433048" cy="4896544"/>
          </a:xfrm>
        </p:spPr>
        <p:txBody>
          <a:bodyPr>
            <a:noAutofit/>
          </a:bodyPr>
          <a:lstStyle/>
          <a:p>
            <a:pPr>
              <a:lnSpc>
                <a:spcPct val="100000"/>
              </a:lnSpc>
              <a:spcAft>
                <a:spcPts val="0"/>
              </a:spcAft>
            </a:pPr>
            <a:r>
              <a:rPr lang="de-CH" altLang="de-DE" sz="1900" b="1" dirty="0"/>
              <a:t>Wanderwege</a:t>
            </a:r>
            <a:br>
              <a:rPr lang="de-CH" altLang="de-DE" sz="1900" dirty="0"/>
            </a:br>
            <a:r>
              <a:rPr lang="de-CH" sz="1900" dirty="0"/>
              <a:t>sind meistens breit, können stellenweise aber auch schmal und uneben verlaufen.</a:t>
            </a:r>
          </a:p>
          <a:p>
            <a:pPr>
              <a:lnSpc>
                <a:spcPct val="100000"/>
              </a:lnSpc>
              <a:spcAft>
                <a:spcPts val="0"/>
              </a:spcAft>
            </a:pPr>
            <a:r>
              <a:rPr lang="de-CH" sz="1900" dirty="0"/>
              <a:t>Abgesehen von der üblichen Aufmerksamkeit und Vorsicht stellen gelb signalisierte</a:t>
            </a:r>
          </a:p>
          <a:p>
            <a:pPr>
              <a:lnSpc>
                <a:spcPct val="100000"/>
              </a:lnSpc>
              <a:spcAft>
                <a:spcPts val="0"/>
              </a:spcAft>
            </a:pPr>
            <a:r>
              <a:rPr lang="de-CH" sz="1900" dirty="0"/>
              <a:t>Wanderwege keine besonderen Anforderungen.</a:t>
            </a:r>
            <a:r>
              <a:rPr lang="de-CH" altLang="de-DE" sz="1900" dirty="0"/>
              <a:t>	</a:t>
            </a:r>
            <a:br>
              <a:rPr lang="de-CH" altLang="de-DE" sz="1900" dirty="0"/>
            </a:br>
            <a:r>
              <a:rPr lang="de-CH" altLang="de-DE" sz="1900" dirty="0"/>
              <a:t>F</a:t>
            </a:r>
            <a:r>
              <a:rPr lang="de-CH" sz="1900" dirty="0"/>
              <a:t>este Schuhe mit griffiger Sohle sowie eine der Witterung entsprechende Ausrüstung zu tragen wird empfohlen.</a:t>
            </a:r>
            <a:r>
              <a:rPr lang="de-CH" altLang="de-DE" sz="1900" dirty="0"/>
              <a:t>	</a:t>
            </a:r>
          </a:p>
          <a:p>
            <a:pPr>
              <a:lnSpc>
                <a:spcPct val="100000"/>
              </a:lnSpc>
              <a:spcAft>
                <a:spcPts val="0"/>
              </a:spcAft>
            </a:pPr>
            <a:br>
              <a:rPr lang="de-CH" altLang="de-DE" sz="1900" dirty="0"/>
            </a:br>
            <a:r>
              <a:rPr lang="de-CH" altLang="de-DE" sz="1900" b="1" dirty="0"/>
              <a:t>Bergwanderwege</a:t>
            </a:r>
            <a:br>
              <a:rPr lang="de-CH" altLang="de-DE" sz="1900" dirty="0"/>
            </a:br>
            <a:r>
              <a:rPr lang="de-CH" sz="1900" dirty="0"/>
              <a:t>verlaufen überwiegend steil, schmal und teilweise exponiert. </a:t>
            </a:r>
          </a:p>
          <a:p>
            <a:pPr>
              <a:lnSpc>
                <a:spcPct val="100000"/>
              </a:lnSpc>
              <a:spcAft>
                <a:spcPts val="0"/>
              </a:spcAft>
            </a:pPr>
            <a:r>
              <a:rPr lang="de-CH" sz="1900" dirty="0"/>
              <a:t>Wanderinnen und Wanderer sollten nicht nur trittsicher, schwindelfrei und körperlich fit, sondern auch mit den Gefahren im Gebirge vertraut sein. Zusätzlich zu festen Schuhen mit griffiger Sohle und einer der Witterung angepassten Ausrüstung ist es von Vorteil, eine Wanderkarte dabeizuhaben.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10" name="Grafik 9"/>
          <p:cNvPicPr>
            <a:picLocks noChangeAspect="1"/>
          </p:cNvPicPr>
          <p:nvPr/>
        </p:nvPicPr>
        <p:blipFill rotWithShape="1">
          <a:blip r:embed="rId3"/>
          <a:srcRect t="7924"/>
          <a:stretch/>
        </p:blipFill>
        <p:spPr>
          <a:xfrm>
            <a:off x="198937" y="1484808"/>
            <a:ext cx="1709400" cy="581738"/>
          </a:xfrm>
          <a:prstGeom prst="rect">
            <a:avLst/>
          </a:prstGeom>
        </p:spPr>
      </p:pic>
      <p:pic>
        <p:nvPicPr>
          <p:cNvPr id="11" name="Grafik 10"/>
          <p:cNvPicPr>
            <a:picLocks noChangeAspect="1"/>
          </p:cNvPicPr>
          <p:nvPr/>
        </p:nvPicPr>
        <p:blipFill>
          <a:blip r:embed="rId4"/>
          <a:stretch>
            <a:fillRect/>
          </a:stretch>
        </p:blipFill>
        <p:spPr>
          <a:xfrm>
            <a:off x="198937" y="3429000"/>
            <a:ext cx="1748250" cy="651240"/>
          </a:xfrm>
          <a:prstGeom prst="rect">
            <a:avLst/>
          </a:prstGeom>
        </p:spPr>
      </p:pic>
    </p:spTree>
    <p:extLst>
      <p:ext uri="{BB962C8B-B14F-4D97-AF65-F5344CB8AC3E}">
        <p14:creationId xmlns:p14="http://schemas.microsoft.com/office/powerpoint/2010/main" val="211417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ltLang="de-DE" dirty="0"/>
              <a:t>Wegkategorien</a:t>
            </a:r>
            <a:endParaRPr lang="de-CH" dirty="0">
              <a:solidFill>
                <a:schemeClr val="accent2"/>
              </a:solidFill>
            </a:endParaRPr>
          </a:p>
        </p:txBody>
      </p:sp>
      <p:sp>
        <p:nvSpPr>
          <p:cNvPr id="3" name="Inhaltsplatzhalter 2"/>
          <p:cNvSpPr>
            <a:spLocks noGrp="1"/>
          </p:cNvSpPr>
          <p:nvPr>
            <p:ph idx="1"/>
          </p:nvPr>
        </p:nvSpPr>
        <p:spPr>
          <a:xfrm>
            <a:off x="2063552" y="1484784"/>
            <a:ext cx="9505056" cy="4896544"/>
          </a:xfrm>
        </p:spPr>
        <p:txBody>
          <a:bodyPr>
            <a:noAutofit/>
          </a:bodyPr>
          <a:lstStyle/>
          <a:p>
            <a:pPr>
              <a:spcAft>
                <a:spcPts val="0"/>
              </a:spcAft>
            </a:pPr>
            <a:r>
              <a:rPr lang="de-CH" altLang="de-DE" sz="1900" b="1" dirty="0"/>
              <a:t>Alpinwanderwege</a:t>
            </a:r>
            <a:br>
              <a:rPr lang="de-CH" altLang="de-DE" sz="1900" dirty="0"/>
            </a:br>
            <a:r>
              <a:rPr lang="de-CH" sz="1900" dirty="0"/>
              <a:t>führen teilweise über Schneefelder, Gletscher oder Geröllhalden und durch Felsabschnitte mit kurzen Kletterstellen – stellenweise ohne sichtbaren Weg.</a:t>
            </a:r>
          </a:p>
          <a:p>
            <a:pPr>
              <a:spcAft>
                <a:spcPts val="0"/>
              </a:spcAft>
            </a:pPr>
            <a:r>
              <a:rPr lang="de-CH" sz="1900" dirty="0" err="1"/>
              <a:t>Begeherinnen</a:t>
            </a:r>
            <a:r>
              <a:rPr lang="de-CH" sz="1900" dirty="0"/>
              <a:t> und </a:t>
            </a:r>
            <a:r>
              <a:rPr lang="de-CH" sz="1900" dirty="0" err="1"/>
              <a:t>Begeher</a:t>
            </a:r>
            <a:r>
              <a:rPr lang="de-CH" sz="1900" dirty="0"/>
              <a:t> sollten nicht nur trittsicher, schwindelfrei und körperlich fit, sondern auch mit den Gefahren im Gebirge vertraut sein. Zusätzlich zur Ausrüstung für Bergwanderwege sind – je nach Tour – Kompass, Seil, Pickel und Steigeisen erforderlich.</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12" name="Grafik 11"/>
          <p:cNvPicPr>
            <a:picLocks noChangeAspect="1"/>
          </p:cNvPicPr>
          <p:nvPr/>
        </p:nvPicPr>
        <p:blipFill>
          <a:blip r:embed="rId3"/>
          <a:stretch>
            <a:fillRect/>
          </a:stretch>
        </p:blipFill>
        <p:spPr>
          <a:xfrm>
            <a:off x="263352" y="1412776"/>
            <a:ext cx="1709400" cy="631800"/>
          </a:xfrm>
          <a:prstGeom prst="rect">
            <a:avLst/>
          </a:prstGeom>
        </p:spPr>
      </p:pic>
    </p:spTree>
    <p:extLst>
      <p:ext uri="{BB962C8B-B14F-4D97-AF65-F5344CB8AC3E}">
        <p14:creationId xmlns:p14="http://schemas.microsoft.com/office/powerpoint/2010/main" val="126865954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4" ma:contentTypeDescription="Ein neues Dokument erstellen." ma:contentTypeScope="" ma:versionID="8a32279e21261cc9aad5d24826d3cb50">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ef99dfdc11095599b100cc5083ec201c"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F61293-5DDD-4DB4-B31C-0C5A948A9657}">
  <ds:schemaRefs>
    <ds:schemaRef ds:uri="http://schemas.microsoft.com/sharepoint/v3/contenttype/forms"/>
  </ds:schemaRefs>
</ds:datastoreItem>
</file>

<file path=customXml/itemProps2.xml><?xml version="1.0" encoding="utf-8"?>
<ds:datastoreItem xmlns:ds="http://schemas.openxmlformats.org/officeDocument/2006/customXml" ds:itemID="{6D3D3ADF-BA98-4C7A-B46D-25EE32777ACB}">
  <ds:schemaRefs>
    <ds:schemaRef ds:uri="http://schemas.microsoft.com/office/2006/documentManagement/types"/>
    <ds:schemaRef ds:uri="http://www.w3.org/XML/1998/namespace"/>
    <ds:schemaRef ds:uri="http://purl.org/dc/elements/1.1/"/>
    <ds:schemaRef ds:uri="bb4941f2-48be-4bb0-a3d9-a0ff0057a962"/>
    <ds:schemaRef ds:uri="http://schemas.microsoft.com/office/2006/metadata/properties"/>
    <ds:schemaRef ds:uri="http://schemas.microsoft.com/office/infopath/2007/PartnerControls"/>
    <ds:schemaRef ds:uri="28b27246-006c-4c52-ba09-a14edd98252a"/>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16EF5971-9531-4F60-9263-B5B62AEFE7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769</Words>
  <Application>Microsoft Office PowerPoint</Application>
  <PresentationFormat>Breitbild</PresentationFormat>
  <Paragraphs>106</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BFU Suisse</vt:lpstr>
      <vt:lpstr>BFU Suisse </vt:lpstr>
      <vt:lpstr>BFU Suisse Medium</vt:lpstr>
      <vt:lpstr>Suisse Int'l</vt:lpstr>
      <vt:lpstr>Design bfu</vt:lpstr>
      <vt:lpstr>Bergwandern ist kein Spaziergang.</vt:lpstr>
      <vt:lpstr>PowerPoint-Präsentation</vt:lpstr>
      <vt:lpstr>Gut geplant</vt:lpstr>
      <vt:lpstr>Die wichtigsten körperlichen Voraussetzungen</vt:lpstr>
      <vt:lpstr>Gut geplant</vt:lpstr>
      <vt:lpstr>Faustregel zur Berechnung der Wanderzeit (ohne Pausen)</vt:lpstr>
      <vt:lpstr>Faustregel zur Berechnung der Wanderzeit (ohne Pausen)</vt:lpstr>
      <vt:lpstr>Wegkategorien</vt:lpstr>
      <vt:lpstr>Wegkategorien</vt:lpstr>
      <vt:lpstr>Gut ausgerüstet</vt:lpstr>
      <vt:lpstr>Gut unterwegs</vt:lpstr>
      <vt:lpstr>Gut unterwegs</vt:lpstr>
      <vt:lpstr>PowerPoint-Präsentation</vt:lpstr>
      <vt:lpstr>Den Bergwander-Check machen</vt:lpstr>
      <vt:lpstr>Im Notfall</vt:lpstr>
      <vt:lpstr>Mehr Informationen</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Bergwandern ist kein Spaziergang.</dc:title>
  <dc:creator>Baeriswyl Michelle</dc:creator>
  <cp:lastModifiedBy>Baeriswyl Michelle</cp:lastModifiedBy>
  <cp:revision>71</cp:revision>
  <cp:lastPrinted>2019-03-22T15:02:17Z</cp:lastPrinted>
  <dcterms:created xsi:type="dcterms:W3CDTF">2020-05-11T11:41:14Z</dcterms:created>
  <dcterms:modified xsi:type="dcterms:W3CDTF">2023-08-09T07:09:25Z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